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  <p:sldMasterId id="2147483685" r:id="rId4"/>
  </p:sldMasterIdLst>
  <p:notesMasterIdLst>
    <p:notesMasterId r:id="rId27"/>
  </p:notesMasterIdLst>
  <p:sldIdLst>
    <p:sldId id="334" r:id="rId5"/>
    <p:sldId id="316" r:id="rId6"/>
    <p:sldId id="294" r:id="rId7"/>
    <p:sldId id="295" r:id="rId8"/>
    <p:sldId id="312" r:id="rId9"/>
    <p:sldId id="296" r:id="rId10"/>
    <p:sldId id="335" r:id="rId11"/>
    <p:sldId id="336" r:id="rId12"/>
    <p:sldId id="728" r:id="rId13"/>
    <p:sldId id="725" r:id="rId14"/>
    <p:sldId id="726" r:id="rId15"/>
    <p:sldId id="727" r:id="rId16"/>
    <p:sldId id="338" r:id="rId17"/>
    <p:sldId id="339" r:id="rId18"/>
    <p:sldId id="313" r:id="rId19"/>
    <p:sldId id="297" r:id="rId20"/>
    <p:sldId id="314" r:id="rId21"/>
    <p:sldId id="298" r:id="rId22"/>
    <p:sldId id="315" r:id="rId23"/>
    <p:sldId id="299" r:id="rId24"/>
    <p:sldId id="300" r:id="rId25"/>
    <p:sldId id="30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white 白底" id="{48273BEF-E86D-1E41-894E-82DC393DEF7E}">
          <p14:sldIdLst>
            <p14:sldId id="334"/>
            <p14:sldId id="316"/>
            <p14:sldId id="294"/>
            <p14:sldId id="295"/>
            <p14:sldId id="312"/>
            <p14:sldId id="296"/>
            <p14:sldId id="335"/>
            <p14:sldId id="336"/>
            <p14:sldId id="728"/>
            <p14:sldId id="725"/>
            <p14:sldId id="726"/>
            <p14:sldId id="727"/>
            <p14:sldId id="338"/>
            <p14:sldId id="339"/>
            <p14:sldId id="313"/>
            <p14:sldId id="297"/>
            <p14:sldId id="314"/>
            <p14:sldId id="298"/>
            <p14:sldId id="315"/>
            <p14:sldId id="299"/>
            <p14:sldId id="300"/>
            <p14:sldId id="308"/>
          </p14:sldIdLst>
        </p14:section>
        <p14:section name="black 黑底" id="{8B3C9A9E-BF80-F047-8828-CB8650A3BB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937"/>
    <a:srgbClr val="000000"/>
    <a:srgbClr val="F8EB94"/>
    <a:srgbClr val="D66D05"/>
    <a:srgbClr val="036A38"/>
    <a:srgbClr val="2DC84D"/>
    <a:srgbClr val="046A38"/>
    <a:srgbClr val="5E5E5E"/>
    <a:srgbClr val="7F7F7F"/>
    <a:srgbClr val="CA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/>
    <p:restoredTop sz="84848" autoAdjust="0"/>
  </p:normalViewPr>
  <p:slideViewPr>
    <p:cSldViewPr snapToGrid="0" snapToObjects="1">
      <p:cViewPr varScale="1">
        <p:scale>
          <a:sx n="49" d="100"/>
          <a:sy n="49" d="100"/>
        </p:scale>
        <p:origin x="8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光照变化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有移动物体的动态场景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场景被物体或人遮挡的情况</a:t>
            </a: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地图和定位图像之间强烈的视点变化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96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2021/10/11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4215E623-8FC4-0248-9A76-1598B3252D83}" type="datetimeFigureOut">
              <a:rPr kumimoji="1" lang="zh-CN" altLang="en-US" smtClean="0"/>
              <a:t>2021/10/11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D154B8-A828-AB48-A7B2-99890097F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3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5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44"/>
            <a:ext cx="21945600" cy="8784165"/>
          </a:xfrm>
        </p:spPr>
        <p:txBody>
          <a:bodyPr lIns="0" bIns="0" numCol="1">
            <a:noAutofit/>
          </a:bodyPr>
          <a:lstStyle>
            <a:lvl1pPr marL="474345" indent="-4743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 marL="1663700" marR="0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2pPr>
            <a:lvl3pPr marL="2874645" marR="0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 marL="4064000" marR="0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 marL="5253355" marR="0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700" marR="0" lvl="1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645" marR="0" lvl="2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4000" marR="0" lvl="3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55" marR="0" lvl="4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2" y="12672232"/>
            <a:ext cx="2155101" cy="42056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2135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  <a:t>‹#›</a:t>
            </a:fld>
            <a:endParaRPr lang="en-US" sz="2135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2" y="489467"/>
            <a:ext cx="2752309" cy="654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2DC84D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2021/10/11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2DC84D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章节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2DC84D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776288" y="3424238"/>
            <a:ext cx="10111452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13163550" y="3424238"/>
            <a:ext cx="1045472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C 图文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503150" y="2168525"/>
            <a:ext cx="11115675" cy="1045527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2"/>
          </p:nvPr>
        </p:nvSpPr>
        <p:spPr>
          <a:xfrm>
            <a:off x="776288" y="3424238"/>
            <a:ext cx="868668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33425" y="2147888"/>
            <a:ext cx="11409363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758739" y="2147888"/>
            <a:ext cx="10859542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E 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D 图+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-1588"/>
            <a:ext cx="24426401" cy="13717588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-59199" y="-1259"/>
            <a:ext cx="24443199" cy="13660746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91" y="5560397"/>
            <a:ext cx="22841775" cy="1592956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rgbClr val="2DC84D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solidFill>
                <a:srgbClr val="2DC84D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8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2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4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A 章节页">
    <p:bg>
      <p:bgPr>
        <a:solidFill>
          <a:srgbClr val="2DC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0" y="12959314"/>
            <a:ext cx="1334010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046A38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046A38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5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38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14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7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31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76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04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3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83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604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>
            <a:normAutofit/>
          </a:bodyPr>
          <a:lstStyle>
            <a:lvl1pPr algn="ctr">
              <a:defRPr sz="9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024238"/>
          </a:xfrm>
        </p:spPr>
        <p:txBody>
          <a:bodyPr>
            <a:normAutofit/>
          </a:bodyPr>
          <a:lstStyle>
            <a:lvl1pPr>
              <a:defRPr sz="64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" y="1298182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solidFill>
                  <a:srgbClr val="5E5E5E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solidFill>
                <a:srgbClr val="5E5E5E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2DC84D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108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78377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25430"/>
            <a:ext cx="9009246" cy="1604668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" name="矩形 1"/>
          <p:cNvSpPr/>
          <p:nvPr/>
        </p:nvSpPr>
        <p:spPr>
          <a:xfrm>
            <a:off x="0" y="5842000"/>
            <a:ext cx="24384000" cy="4165600"/>
          </a:xfrm>
          <a:prstGeom prst="rect">
            <a:avLst/>
          </a:prstGeom>
          <a:solidFill>
            <a:srgbClr val="006D31"/>
          </a:solidFill>
          <a:ln>
            <a:solidFill>
              <a:srgbClr val="006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3" name="矩形 2"/>
          <p:cNvSpPr/>
          <p:nvPr/>
        </p:nvSpPr>
        <p:spPr>
          <a:xfrm>
            <a:off x="13690600" y="5842000"/>
            <a:ext cx="4216400" cy="4165600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965200" y="6847582"/>
            <a:ext cx="10666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届实习生答辩</a:t>
            </a:r>
          </a:p>
        </p:txBody>
      </p:sp>
      <p:sp>
        <p:nvSpPr>
          <p:cNvPr id="13" name="矩形 12"/>
          <p:cNvSpPr/>
          <p:nvPr/>
        </p:nvSpPr>
        <p:spPr>
          <a:xfrm>
            <a:off x="20561296" y="1676400"/>
            <a:ext cx="2197104" cy="5663624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14" name="矩形 13"/>
          <p:cNvSpPr/>
          <p:nvPr/>
        </p:nvSpPr>
        <p:spPr>
          <a:xfrm>
            <a:off x="18872200" y="8509574"/>
            <a:ext cx="1473200" cy="2209226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0380"/>
            <a:ext cx="2730902" cy="440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5200" y="8509377"/>
            <a:ext cx="10666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智能感知与交互研究部</a:t>
            </a:r>
            <a:r>
              <a:rPr kumimoji="1"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徐佳飞</a:t>
            </a:r>
            <a:endParaRPr kumimoji="1"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导师：杨宇尘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方法及</a:t>
            </a:r>
            <a:r>
              <a:rPr kumimoji="1" lang="zh-CN" altLang="en-US" b="1" dirty="0"/>
              <a:t>创新点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9AC313-5D49-41B9-900D-9B8E407DC241}"/>
              </a:ext>
            </a:extLst>
          </p:cNvPr>
          <p:cNvGrpSpPr/>
          <p:nvPr/>
        </p:nvGrpSpPr>
        <p:grpSpPr>
          <a:xfrm>
            <a:off x="1005525" y="2331898"/>
            <a:ext cx="20971089" cy="7372258"/>
            <a:chOff x="1113659" y="4258836"/>
            <a:chExt cx="22743870" cy="7372258"/>
          </a:xfrm>
        </p:grpSpPr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30636C23-DFF2-3F40-B74C-98CE34816075}"/>
                </a:ext>
              </a:extLst>
            </p:cNvPr>
            <p:cNvSpPr/>
            <p:nvPr/>
          </p:nvSpPr>
          <p:spPr>
            <a:xfrm>
              <a:off x="15999496" y="4258836"/>
              <a:ext cx="2160000" cy="21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88" name="圆角矩形 6">
              <a:extLst>
                <a:ext uri="{FF2B5EF4-FFF2-40B4-BE49-F238E27FC236}">
                  <a16:creationId xmlns:a16="http://schemas.microsoft.com/office/drawing/2014/main" id="{483D68D5-EB3B-E94D-91CF-78074FB3B807}"/>
                </a:ext>
              </a:extLst>
            </p:cNvPr>
            <p:cNvSpPr/>
            <p:nvPr/>
          </p:nvSpPr>
          <p:spPr>
            <a:xfrm>
              <a:off x="1126422" y="7484774"/>
              <a:ext cx="3545328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Image retrieval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89" name="圆角矩形 16">
              <a:extLst>
                <a:ext uri="{FF2B5EF4-FFF2-40B4-BE49-F238E27FC236}">
                  <a16:creationId xmlns:a16="http://schemas.microsoft.com/office/drawing/2014/main" id="{C6E1AF30-979B-9B47-B1B3-953C8C1B9E9B}"/>
                </a:ext>
              </a:extLst>
            </p:cNvPr>
            <p:cNvSpPr/>
            <p:nvPr/>
          </p:nvSpPr>
          <p:spPr>
            <a:xfrm>
              <a:off x="15257495" y="8914978"/>
              <a:ext cx="2551554" cy="11871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Filtering</a:t>
              </a:r>
            </a:p>
          </p:txBody>
        </p:sp>
        <p:cxnSp>
          <p:nvCxnSpPr>
            <p:cNvPr id="190" name="直接箭头连接符 67">
              <a:extLst>
                <a:ext uri="{FF2B5EF4-FFF2-40B4-BE49-F238E27FC236}">
                  <a16:creationId xmlns:a16="http://schemas.microsoft.com/office/drawing/2014/main" id="{2F3B060F-1C25-CD45-86A2-731A821EA04E}"/>
                </a:ext>
              </a:extLst>
            </p:cNvPr>
            <p:cNvCxnSpPr>
              <a:cxnSpLocks/>
              <a:stCxn id="196" idx="3"/>
              <a:endCxn id="189" idx="1"/>
            </p:cNvCxnSpPr>
            <p:nvPr/>
          </p:nvCxnSpPr>
          <p:spPr>
            <a:xfrm flipV="1">
              <a:off x="11159757" y="9508562"/>
              <a:ext cx="4097738" cy="1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圆角矩形 67">
              <a:extLst>
                <a:ext uri="{FF2B5EF4-FFF2-40B4-BE49-F238E27FC236}">
                  <a16:creationId xmlns:a16="http://schemas.microsoft.com/office/drawing/2014/main" id="{A9D5B6EE-F491-DA41-9EAF-DD47CBA434BE}"/>
                </a:ext>
              </a:extLst>
            </p:cNvPr>
            <p:cNvSpPr/>
            <p:nvPr/>
          </p:nvSpPr>
          <p:spPr>
            <a:xfrm>
              <a:off x="20441975" y="8914978"/>
              <a:ext cx="3415554" cy="1187168"/>
            </a:xfrm>
            <a:prstGeom prst="roundRect">
              <a:avLst/>
            </a:prstGeom>
            <a:solidFill>
              <a:srgbClr val="F8EB9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Filtered retrieval results</a:t>
              </a:r>
              <a:endParaRPr lang="zh-CN" altLang="en-US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192" name="直接箭头连接符 69">
              <a:extLst>
                <a:ext uri="{FF2B5EF4-FFF2-40B4-BE49-F238E27FC236}">
                  <a16:creationId xmlns:a16="http://schemas.microsoft.com/office/drawing/2014/main" id="{17A4F719-6D1C-E642-90E7-919D0D7B6C95}"/>
                </a:ext>
              </a:extLst>
            </p:cNvPr>
            <p:cNvCxnSpPr>
              <a:cxnSpLocks/>
              <a:stCxn id="189" idx="3"/>
              <a:endCxn id="191" idx="1"/>
            </p:cNvCxnSpPr>
            <p:nvPr/>
          </p:nvCxnSpPr>
          <p:spPr>
            <a:xfrm>
              <a:off x="17809049" y="9508562"/>
              <a:ext cx="26329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圆角矩形 6">
              <a:extLst>
                <a:ext uri="{FF2B5EF4-FFF2-40B4-BE49-F238E27FC236}">
                  <a16:creationId xmlns:a16="http://schemas.microsoft.com/office/drawing/2014/main" id="{492B22AB-9ADF-E044-A4B7-ECA17A9EFF18}"/>
                </a:ext>
              </a:extLst>
            </p:cNvPr>
            <p:cNvSpPr/>
            <p:nvPr/>
          </p:nvSpPr>
          <p:spPr>
            <a:xfrm>
              <a:off x="1126421" y="10423126"/>
              <a:ext cx="3545330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Last localization result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95" name="圆角矩形 6">
              <a:extLst>
                <a:ext uri="{FF2B5EF4-FFF2-40B4-BE49-F238E27FC236}">
                  <a16:creationId xmlns:a16="http://schemas.microsoft.com/office/drawing/2014/main" id="{E6B5B6FC-086D-C940-B39C-D7096BA0C0FA}"/>
                </a:ext>
              </a:extLst>
            </p:cNvPr>
            <p:cNvSpPr/>
            <p:nvPr/>
          </p:nvSpPr>
          <p:spPr>
            <a:xfrm>
              <a:off x="1113659" y="8914978"/>
              <a:ext cx="3558090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SLAM relative pose 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96" name="圆角矩形 16">
              <a:extLst>
                <a:ext uri="{FF2B5EF4-FFF2-40B4-BE49-F238E27FC236}">
                  <a16:creationId xmlns:a16="http://schemas.microsoft.com/office/drawing/2014/main" id="{BC0B76CA-0E08-1849-9C8B-6590CF4489C0}"/>
                </a:ext>
              </a:extLst>
            </p:cNvPr>
            <p:cNvSpPr/>
            <p:nvPr/>
          </p:nvSpPr>
          <p:spPr>
            <a:xfrm>
              <a:off x="8492735" y="8925378"/>
              <a:ext cx="2667022" cy="11871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Predict Pose</a:t>
              </a:r>
            </a:p>
          </p:txBody>
        </p:sp>
        <p:cxnSp>
          <p:nvCxnSpPr>
            <p:cNvPr id="197" name="直接箭头连接符 70">
              <a:extLst>
                <a:ext uri="{FF2B5EF4-FFF2-40B4-BE49-F238E27FC236}">
                  <a16:creationId xmlns:a16="http://schemas.microsoft.com/office/drawing/2014/main" id="{D4D3EFF2-FF61-D145-9B97-7126189FD9F6}"/>
                </a:ext>
              </a:extLst>
            </p:cNvPr>
            <p:cNvCxnSpPr>
              <a:cxnSpLocks/>
              <a:stCxn id="195" idx="3"/>
              <a:endCxn id="196" idx="1"/>
            </p:cNvCxnSpPr>
            <p:nvPr/>
          </p:nvCxnSpPr>
          <p:spPr>
            <a:xfrm>
              <a:off x="4671749" y="9518962"/>
              <a:ext cx="3820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肘形连接符 197">
              <a:extLst>
                <a:ext uri="{FF2B5EF4-FFF2-40B4-BE49-F238E27FC236}">
                  <a16:creationId xmlns:a16="http://schemas.microsoft.com/office/drawing/2014/main" id="{E9B5F780-69DA-EA42-B92F-5DB7108FECBB}"/>
                </a:ext>
              </a:extLst>
            </p:cNvPr>
            <p:cNvCxnSpPr>
              <a:stCxn id="194" idx="3"/>
              <a:endCxn id="196" idx="2"/>
            </p:cNvCxnSpPr>
            <p:nvPr/>
          </p:nvCxnSpPr>
          <p:spPr>
            <a:xfrm flipV="1">
              <a:off x="4671750" y="10112546"/>
              <a:ext cx="5154496" cy="91456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肘形连接符 198">
              <a:extLst>
                <a:ext uri="{FF2B5EF4-FFF2-40B4-BE49-F238E27FC236}">
                  <a16:creationId xmlns:a16="http://schemas.microsoft.com/office/drawing/2014/main" id="{1F487816-5FE1-B548-9FE7-2A3A9650966D}"/>
                </a:ext>
              </a:extLst>
            </p:cNvPr>
            <p:cNvCxnSpPr>
              <a:stCxn id="188" idx="3"/>
              <a:endCxn id="189" idx="0"/>
            </p:cNvCxnSpPr>
            <p:nvPr/>
          </p:nvCxnSpPr>
          <p:spPr>
            <a:xfrm>
              <a:off x="4671751" y="8088758"/>
              <a:ext cx="11861522" cy="82622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FA5045BA-0E87-144E-B510-6C280623A429}"/>
                </a:ext>
              </a:extLst>
            </p:cNvPr>
            <p:cNvGrpSpPr/>
            <p:nvPr/>
          </p:nvGrpSpPr>
          <p:grpSpPr>
            <a:xfrm>
              <a:off x="1211979" y="4339786"/>
              <a:ext cx="6592374" cy="2836866"/>
              <a:chOff x="605989" y="2169893"/>
              <a:chExt cx="3296187" cy="1418433"/>
            </a:xfrm>
          </p:grpSpPr>
          <p:sp>
            <p:nvSpPr>
              <p:cNvPr id="201" name="等腰三角形 14">
                <a:extLst>
                  <a:ext uri="{FF2B5EF4-FFF2-40B4-BE49-F238E27FC236}">
                    <a16:creationId xmlns:a16="http://schemas.microsoft.com/office/drawing/2014/main" id="{072E6A63-F11F-5F49-9E9B-F70D26D8BE7B}"/>
                  </a:ext>
                </a:extLst>
              </p:cNvPr>
              <p:cNvSpPr/>
              <p:nvPr/>
            </p:nvSpPr>
            <p:spPr>
              <a:xfrm rot="8568811">
                <a:off x="605989" y="2169893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2" name="等腰三角形 15">
                <a:extLst>
                  <a:ext uri="{FF2B5EF4-FFF2-40B4-BE49-F238E27FC236}">
                    <a16:creationId xmlns:a16="http://schemas.microsoft.com/office/drawing/2014/main" id="{068BD6DD-9398-0645-8DCA-668BFECCD530}"/>
                  </a:ext>
                </a:extLst>
              </p:cNvPr>
              <p:cNvSpPr/>
              <p:nvPr/>
            </p:nvSpPr>
            <p:spPr>
              <a:xfrm rot="10800000">
                <a:off x="1250552" y="2565537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3" name="等腰三角形 18">
                <a:extLst>
                  <a:ext uri="{FF2B5EF4-FFF2-40B4-BE49-F238E27FC236}">
                    <a16:creationId xmlns:a16="http://schemas.microsoft.com/office/drawing/2014/main" id="{797ACA94-D05B-304B-A615-B341B7B8F559}"/>
                  </a:ext>
                </a:extLst>
              </p:cNvPr>
              <p:cNvSpPr/>
              <p:nvPr/>
            </p:nvSpPr>
            <p:spPr>
              <a:xfrm rot="12812697">
                <a:off x="789628" y="285535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4" name="等腰三角形 20">
                <a:extLst>
                  <a:ext uri="{FF2B5EF4-FFF2-40B4-BE49-F238E27FC236}">
                    <a16:creationId xmlns:a16="http://schemas.microsoft.com/office/drawing/2014/main" id="{A54EA8A4-CDE5-F846-9994-8CDDB5707AD3}"/>
                  </a:ext>
                </a:extLst>
              </p:cNvPr>
              <p:cNvSpPr/>
              <p:nvPr/>
            </p:nvSpPr>
            <p:spPr>
              <a:xfrm rot="11076407">
                <a:off x="1464906" y="3098957"/>
                <a:ext cx="238307" cy="195157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5" name="等腰三角形 21">
                <a:extLst>
                  <a:ext uri="{FF2B5EF4-FFF2-40B4-BE49-F238E27FC236}">
                    <a16:creationId xmlns:a16="http://schemas.microsoft.com/office/drawing/2014/main" id="{8E0B3C8F-FEF6-874E-99DA-5D89B685299D}"/>
                  </a:ext>
                </a:extLst>
              </p:cNvPr>
              <p:cNvSpPr/>
              <p:nvPr/>
            </p:nvSpPr>
            <p:spPr>
              <a:xfrm rot="10800000">
                <a:off x="1283878" y="225420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6" name="等腰三角形 81">
                <a:extLst>
                  <a:ext uri="{FF2B5EF4-FFF2-40B4-BE49-F238E27FC236}">
                    <a16:creationId xmlns:a16="http://schemas.microsoft.com/office/drawing/2014/main" id="{4611752A-632C-204D-B2C0-0A237A96BF77}"/>
                  </a:ext>
                </a:extLst>
              </p:cNvPr>
              <p:cNvSpPr/>
              <p:nvPr/>
            </p:nvSpPr>
            <p:spPr>
              <a:xfrm rot="10800000">
                <a:off x="1195061" y="339316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7" name="等腰三角形 82">
                <a:extLst>
                  <a:ext uri="{FF2B5EF4-FFF2-40B4-BE49-F238E27FC236}">
                    <a16:creationId xmlns:a16="http://schemas.microsoft.com/office/drawing/2014/main" id="{FD9B5B57-62A5-3346-86CB-864E1FDA2496}"/>
                  </a:ext>
                </a:extLst>
              </p:cNvPr>
              <p:cNvSpPr/>
              <p:nvPr/>
            </p:nvSpPr>
            <p:spPr>
              <a:xfrm rot="10800000">
                <a:off x="1197900" y="3123645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8" name="等腰三角形 84">
                <a:extLst>
                  <a:ext uri="{FF2B5EF4-FFF2-40B4-BE49-F238E27FC236}">
                    <a16:creationId xmlns:a16="http://schemas.microsoft.com/office/drawing/2014/main" id="{5DFFAC58-2D7D-5245-A959-47D1D348AFE5}"/>
                  </a:ext>
                </a:extLst>
              </p:cNvPr>
              <p:cNvSpPr/>
              <p:nvPr/>
            </p:nvSpPr>
            <p:spPr>
              <a:xfrm rot="10800000">
                <a:off x="1219492" y="2844302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9B15DE11-8603-1D40-82D3-486C820E17C9}"/>
                  </a:ext>
                </a:extLst>
              </p:cNvPr>
              <p:cNvSpPr txBox="1"/>
              <p:nvPr/>
            </p:nvSpPr>
            <p:spPr>
              <a:xfrm>
                <a:off x="2149754" y="3354270"/>
                <a:ext cx="1416127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altLang="zh-CN" sz="2400" b="0" kern="1200" dirty="0">
                    <a:latin typeface="Arial"/>
                    <a:ea typeface="黑体" panose="02010609060101010101" pitchFamily="49" charset="-122"/>
                    <a:cs typeface="+mn-cs"/>
                  </a:rPr>
                  <a:t>Database camera</a:t>
                </a:r>
                <a:endParaRPr lang="zh-CN" altLang="en-US" sz="2400" b="0" kern="1200" dirty="0"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210" name="直接连接符 87">
                <a:extLst>
                  <a:ext uri="{FF2B5EF4-FFF2-40B4-BE49-F238E27FC236}">
                    <a16:creationId xmlns:a16="http://schemas.microsoft.com/office/drawing/2014/main" id="{D100B4F2-FAA9-CD46-9AEB-3180AA4602CB}"/>
                  </a:ext>
                </a:extLst>
              </p:cNvPr>
              <p:cNvCxnSpPr>
                <a:stCxn id="206" idx="1"/>
                <a:endCxn id="209" idx="1"/>
              </p:cNvCxnSpPr>
              <p:nvPr/>
            </p:nvCxnSpPr>
            <p:spPr>
              <a:xfrm flipV="1">
                <a:off x="1373791" y="3469687"/>
                <a:ext cx="775963" cy="210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FB05FF98-80B9-6642-A058-4ACE6B9F1D8A}"/>
                  </a:ext>
                </a:extLst>
              </p:cNvPr>
              <p:cNvSpPr txBox="1"/>
              <p:nvPr/>
            </p:nvSpPr>
            <p:spPr>
              <a:xfrm>
                <a:off x="2113432" y="3064775"/>
                <a:ext cx="1788744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altLang="zh-CN" sz="2400" b="0" kern="1200" dirty="0">
                    <a:latin typeface="Arial"/>
                    <a:ea typeface="黑体" panose="02010609060101010101" pitchFamily="49" charset="-122"/>
                    <a:cs typeface="+mn-cs"/>
                  </a:rPr>
                  <a:t>Last localization result</a:t>
                </a:r>
                <a:endParaRPr lang="zh-CN" altLang="en-US" sz="2400" b="0" kern="1200" dirty="0"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212" name="直接连接符 95">
                <a:extLst>
                  <a:ext uri="{FF2B5EF4-FFF2-40B4-BE49-F238E27FC236}">
                    <a16:creationId xmlns:a16="http://schemas.microsoft.com/office/drawing/2014/main" id="{8AA30FB3-5724-744E-A7BB-1F4B47849D3D}"/>
                  </a:ext>
                </a:extLst>
              </p:cNvPr>
              <p:cNvCxnSpPr>
                <a:stCxn id="204" idx="1"/>
                <a:endCxn id="211" idx="1"/>
              </p:cNvCxnSpPr>
              <p:nvPr/>
            </p:nvCxnSpPr>
            <p:spPr>
              <a:xfrm flipV="1">
                <a:off x="1643444" y="3180192"/>
                <a:ext cx="469989" cy="2112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等腰三角形 118">
              <a:extLst>
                <a:ext uri="{FF2B5EF4-FFF2-40B4-BE49-F238E27FC236}">
                  <a16:creationId xmlns:a16="http://schemas.microsoft.com/office/drawing/2014/main" id="{F0DDC600-3B9F-AD4B-9368-6A1390F73A4F}"/>
                </a:ext>
              </a:extLst>
            </p:cNvPr>
            <p:cNvSpPr/>
            <p:nvPr/>
          </p:nvSpPr>
          <p:spPr>
            <a:xfrm rot="8568811">
              <a:off x="7854347" y="437277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4" name="等腰三角形 119">
              <a:extLst>
                <a:ext uri="{FF2B5EF4-FFF2-40B4-BE49-F238E27FC236}">
                  <a16:creationId xmlns:a16="http://schemas.microsoft.com/office/drawing/2014/main" id="{7F5EDCAD-F3FB-CA49-A369-54F9B54E6420}"/>
                </a:ext>
              </a:extLst>
            </p:cNvPr>
            <p:cNvSpPr/>
            <p:nvPr/>
          </p:nvSpPr>
          <p:spPr>
            <a:xfrm rot="10800000">
              <a:off x="9143473" y="516406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5" name="等腰三角形 120">
              <a:extLst>
                <a:ext uri="{FF2B5EF4-FFF2-40B4-BE49-F238E27FC236}">
                  <a16:creationId xmlns:a16="http://schemas.microsoft.com/office/drawing/2014/main" id="{FFDA3613-B261-0143-8A57-5DFD49E3C8A2}"/>
                </a:ext>
              </a:extLst>
            </p:cNvPr>
            <p:cNvSpPr/>
            <p:nvPr/>
          </p:nvSpPr>
          <p:spPr>
            <a:xfrm rot="12812697">
              <a:off x="8221625" y="574371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6" name="等腰三角形 121">
              <a:extLst>
                <a:ext uri="{FF2B5EF4-FFF2-40B4-BE49-F238E27FC236}">
                  <a16:creationId xmlns:a16="http://schemas.microsoft.com/office/drawing/2014/main" id="{9361C9E6-8D57-3545-8A47-69ECC7538A5B}"/>
                </a:ext>
              </a:extLst>
            </p:cNvPr>
            <p:cNvSpPr/>
            <p:nvPr/>
          </p:nvSpPr>
          <p:spPr>
            <a:xfrm rot="11076407">
              <a:off x="9572181" y="6230907"/>
              <a:ext cx="476614" cy="39031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7" name="等腰三角形 122">
              <a:extLst>
                <a:ext uri="{FF2B5EF4-FFF2-40B4-BE49-F238E27FC236}">
                  <a16:creationId xmlns:a16="http://schemas.microsoft.com/office/drawing/2014/main" id="{1A78F902-DF3E-7D4C-A25E-8F011BB293A0}"/>
                </a:ext>
              </a:extLst>
            </p:cNvPr>
            <p:cNvSpPr/>
            <p:nvPr/>
          </p:nvSpPr>
          <p:spPr>
            <a:xfrm rot="10800000">
              <a:off x="9210125" y="454141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8" name="等腰三角形 123">
              <a:extLst>
                <a:ext uri="{FF2B5EF4-FFF2-40B4-BE49-F238E27FC236}">
                  <a16:creationId xmlns:a16="http://schemas.microsoft.com/office/drawing/2014/main" id="{92906082-F41B-444E-B79C-4584C4398EB5}"/>
                </a:ext>
              </a:extLst>
            </p:cNvPr>
            <p:cNvSpPr/>
            <p:nvPr/>
          </p:nvSpPr>
          <p:spPr>
            <a:xfrm rot="10800000">
              <a:off x="9032491" y="681933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9" name="等腰三角形 124">
              <a:extLst>
                <a:ext uri="{FF2B5EF4-FFF2-40B4-BE49-F238E27FC236}">
                  <a16:creationId xmlns:a16="http://schemas.microsoft.com/office/drawing/2014/main" id="{EA9F6E65-EC48-3D4E-8485-8C0EE42218F4}"/>
                </a:ext>
              </a:extLst>
            </p:cNvPr>
            <p:cNvSpPr/>
            <p:nvPr/>
          </p:nvSpPr>
          <p:spPr>
            <a:xfrm rot="10800000">
              <a:off x="9038169" y="628028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0" name="等腰三角形 125">
              <a:extLst>
                <a:ext uri="{FF2B5EF4-FFF2-40B4-BE49-F238E27FC236}">
                  <a16:creationId xmlns:a16="http://schemas.microsoft.com/office/drawing/2014/main" id="{BE44229B-CFBD-1F45-83E1-FB47A1ADDF6E}"/>
                </a:ext>
              </a:extLst>
            </p:cNvPr>
            <p:cNvSpPr/>
            <p:nvPr/>
          </p:nvSpPr>
          <p:spPr>
            <a:xfrm rot="10800000">
              <a:off x="9081353" y="57215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1" name="等腰三角形 130">
              <a:extLst>
                <a:ext uri="{FF2B5EF4-FFF2-40B4-BE49-F238E27FC236}">
                  <a16:creationId xmlns:a16="http://schemas.microsoft.com/office/drawing/2014/main" id="{46AD018F-ABDF-8541-B81C-AB8E08692ABD}"/>
                </a:ext>
              </a:extLst>
            </p:cNvPr>
            <p:cNvSpPr/>
            <p:nvPr/>
          </p:nvSpPr>
          <p:spPr>
            <a:xfrm rot="11853768">
              <a:off x="9750141" y="5266486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222" name="直接连接符 132">
              <a:extLst>
                <a:ext uri="{FF2B5EF4-FFF2-40B4-BE49-F238E27FC236}">
                  <a16:creationId xmlns:a16="http://schemas.microsoft.com/office/drawing/2014/main" id="{0971D14C-E74D-2A49-82CF-792E99A0C239}"/>
                </a:ext>
              </a:extLst>
            </p:cNvPr>
            <p:cNvCxnSpPr>
              <a:stCxn id="216" idx="3"/>
              <a:endCxn id="221" idx="0"/>
            </p:cNvCxnSpPr>
            <p:nvPr/>
          </p:nvCxnSpPr>
          <p:spPr>
            <a:xfrm flipV="1">
              <a:off x="9826161" y="5667131"/>
              <a:ext cx="114502" cy="56440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B3C7F80A-CD60-2441-98B3-2C079F97C13E}"/>
                </a:ext>
              </a:extLst>
            </p:cNvPr>
            <p:cNvSpPr txBox="1"/>
            <p:nvPr/>
          </p:nvSpPr>
          <p:spPr>
            <a:xfrm>
              <a:off x="10854582" y="5692131"/>
              <a:ext cx="314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altLang="zh-CN" sz="2400" b="0" kern="1200" dirty="0">
                  <a:latin typeface="Arial"/>
                  <a:ea typeface="黑体" panose="02010609060101010101" pitchFamily="49" charset="-122"/>
                  <a:cs typeface="+mn-cs"/>
                </a:rPr>
                <a:t>SLAM relative pose</a:t>
              </a:r>
              <a:endParaRPr lang="zh-CN" altLang="en-US" sz="2400" b="0" kern="1200" dirty="0"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224" name="直接连接符 135">
              <a:extLst>
                <a:ext uri="{FF2B5EF4-FFF2-40B4-BE49-F238E27FC236}">
                  <a16:creationId xmlns:a16="http://schemas.microsoft.com/office/drawing/2014/main" id="{5DCF531C-FC31-5442-97F3-A44847BE26F8}"/>
                </a:ext>
              </a:extLst>
            </p:cNvPr>
            <p:cNvCxnSpPr>
              <a:endCxn id="223" idx="1"/>
            </p:cNvCxnSpPr>
            <p:nvPr/>
          </p:nvCxnSpPr>
          <p:spPr>
            <a:xfrm flipV="1">
              <a:off x="9914606" y="5922964"/>
              <a:ext cx="939976" cy="4225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等腰三角形 137">
              <a:extLst>
                <a:ext uri="{FF2B5EF4-FFF2-40B4-BE49-F238E27FC236}">
                  <a16:creationId xmlns:a16="http://schemas.microsoft.com/office/drawing/2014/main" id="{5B6E7AC8-A520-EB43-9760-C95C377C4B8A}"/>
                </a:ext>
              </a:extLst>
            </p:cNvPr>
            <p:cNvSpPr/>
            <p:nvPr/>
          </p:nvSpPr>
          <p:spPr>
            <a:xfrm rot="8568811">
              <a:off x="14993181" y="4363665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6" name="等腰三角形 138">
              <a:extLst>
                <a:ext uri="{FF2B5EF4-FFF2-40B4-BE49-F238E27FC236}">
                  <a16:creationId xmlns:a16="http://schemas.microsoft.com/office/drawing/2014/main" id="{B7955149-B470-8849-B997-5C3633288243}"/>
                </a:ext>
              </a:extLst>
            </p:cNvPr>
            <p:cNvSpPr/>
            <p:nvPr/>
          </p:nvSpPr>
          <p:spPr>
            <a:xfrm rot="10800000">
              <a:off x="16282307" y="515495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7" name="等腰三角形 139">
              <a:extLst>
                <a:ext uri="{FF2B5EF4-FFF2-40B4-BE49-F238E27FC236}">
                  <a16:creationId xmlns:a16="http://schemas.microsoft.com/office/drawing/2014/main" id="{2FEBDDF7-76AD-454A-B570-27ADEA6C9814}"/>
                </a:ext>
              </a:extLst>
            </p:cNvPr>
            <p:cNvSpPr/>
            <p:nvPr/>
          </p:nvSpPr>
          <p:spPr>
            <a:xfrm rot="12812697">
              <a:off x="15360459" y="57345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8" name="等腰三角形 140">
              <a:extLst>
                <a:ext uri="{FF2B5EF4-FFF2-40B4-BE49-F238E27FC236}">
                  <a16:creationId xmlns:a16="http://schemas.microsoft.com/office/drawing/2014/main" id="{321D90C9-0C9C-554E-B67C-2043ABE7E3DA}"/>
                </a:ext>
              </a:extLst>
            </p:cNvPr>
            <p:cNvSpPr/>
            <p:nvPr/>
          </p:nvSpPr>
          <p:spPr>
            <a:xfrm rot="11076407">
              <a:off x="16711015" y="6221793"/>
              <a:ext cx="476614" cy="39031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9" name="等腰三角形 141">
              <a:extLst>
                <a:ext uri="{FF2B5EF4-FFF2-40B4-BE49-F238E27FC236}">
                  <a16:creationId xmlns:a16="http://schemas.microsoft.com/office/drawing/2014/main" id="{2DF385AE-A190-E14C-A474-68BAB59D46B9}"/>
                </a:ext>
              </a:extLst>
            </p:cNvPr>
            <p:cNvSpPr/>
            <p:nvPr/>
          </p:nvSpPr>
          <p:spPr>
            <a:xfrm rot="10800000">
              <a:off x="16348959" y="45322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0" name="等腰三角形 142">
              <a:extLst>
                <a:ext uri="{FF2B5EF4-FFF2-40B4-BE49-F238E27FC236}">
                  <a16:creationId xmlns:a16="http://schemas.microsoft.com/office/drawing/2014/main" id="{16A2FB31-066E-0A47-A7FA-755569E65227}"/>
                </a:ext>
              </a:extLst>
            </p:cNvPr>
            <p:cNvSpPr/>
            <p:nvPr/>
          </p:nvSpPr>
          <p:spPr>
            <a:xfrm rot="10800000">
              <a:off x="16171325" y="681021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1" name="等腰三角形 143">
              <a:extLst>
                <a:ext uri="{FF2B5EF4-FFF2-40B4-BE49-F238E27FC236}">
                  <a16:creationId xmlns:a16="http://schemas.microsoft.com/office/drawing/2014/main" id="{1588A39D-B7FF-554E-965D-8CA4EB5C3336}"/>
                </a:ext>
              </a:extLst>
            </p:cNvPr>
            <p:cNvSpPr/>
            <p:nvPr/>
          </p:nvSpPr>
          <p:spPr>
            <a:xfrm rot="10800000">
              <a:off x="16177003" y="627116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2" name="等腰三角形 144">
              <a:extLst>
                <a:ext uri="{FF2B5EF4-FFF2-40B4-BE49-F238E27FC236}">
                  <a16:creationId xmlns:a16="http://schemas.microsoft.com/office/drawing/2014/main" id="{7042351D-D680-664E-B1BE-C0AEF9AEF091}"/>
                </a:ext>
              </a:extLst>
            </p:cNvPr>
            <p:cNvSpPr/>
            <p:nvPr/>
          </p:nvSpPr>
          <p:spPr>
            <a:xfrm rot="10800000">
              <a:off x="16220187" y="571248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3" name="等腰三角形 145">
              <a:extLst>
                <a:ext uri="{FF2B5EF4-FFF2-40B4-BE49-F238E27FC236}">
                  <a16:creationId xmlns:a16="http://schemas.microsoft.com/office/drawing/2014/main" id="{053EC8FE-10A8-5B43-A0B9-1A83A6116514}"/>
                </a:ext>
              </a:extLst>
            </p:cNvPr>
            <p:cNvSpPr/>
            <p:nvPr/>
          </p:nvSpPr>
          <p:spPr>
            <a:xfrm rot="11853768">
              <a:off x="16888975" y="5257372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234" name="直接连接符 146">
              <a:extLst>
                <a:ext uri="{FF2B5EF4-FFF2-40B4-BE49-F238E27FC236}">
                  <a16:creationId xmlns:a16="http://schemas.microsoft.com/office/drawing/2014/main" id="{79A43D07-9DFD-0A4E-80E2-26A3882CC7ED}"/>
                </a:ext>
              </a:extLst>
            </p:cNvPr>
            <p:cNvCxnSpPr>
              <a:stCxn id="228" idx="3"/>
              <a:endCxn id="233" idx="0"/>
            </p:cNvCxnSpPr>
            <p:nvPr/>
          </p:nvCxnSpPr>
          <p:spPr>
            <a:xfrm flipV="1">
              <a:off x="16964995" y="5658017"/>
              <a:ext cx="114502" cy="56440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D1171125-C7F5-104F-847B-62DC4A540FDC}"/>
                </a:ext>
              </a:extLst>
            </p:cNvPr>
            <p:cNvSpPr/>
            <p:nvPr/>
          </p:nvSpPr>
          <p:spPr>
            <a:xfrm>
              <a:off x="20982512" y="4269462"/>
              <a:ext cx="2160000" cy="21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6" name="等腰三角形 149">
              <a:extLst>
                <a:ext uri="{FF2B5EF4-FFF2-40B4-BE49-F238E27FC236}">
                  <a16:creationId xmlns:a16="http://schemas.microsoft.com/office/drawing/2014/main" id="{4F8479B3-4DE5-D945-AEAE-9FE5CC7F2AD6}"/>
                </a:ext>
              </a:extLst>
            </p:cNvPr>
            <p:cNvSpPr/>
            <p:nvPr/>
          </p:nvSpPr>
          <p:spPr>
            <a:xfrm rot="10800000">
              <a:off x="21265323" y="516557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7" name="等腰三角形 152">
              <a:extLst>
                <a:ext uri="{FF2B5EF4-FFF2-40B4-BE49-F238E27FC236}">
                  <a16:creationId xmlns:a16="http://schemas.microsoft.com/office/drawing/2014/main" id="{8A2934B4-15AA-7A4E-94B8-5C36E400CF87}"/>
                </a:ext>
              </a:extLst>
            </p:cNvPr>
            <p:cNvSpPr/>
            <p:nvPr/>
          </p:nvSpPr>
          <p:spPr>
            <a:xfrm rot="10800000">
              <a:off x="21331975" y="454292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8" name="等腰三角形 155">
              <a:extLst>
                <a:ext uri="{FF2B5EF4-FFF2-40B4-BE49-F238E27FC236}">
                  <a16:creationId xmlns:a16="http://schemas.microsoft.com/office/drawing/2014/main" id="{6A418A1D-58A4-4A4B-ABCE-2EE634200B26}"/>
                </a:ext>
              </a:extLst>
            </p:cNvPr>
            <p:cNvSpPr/>
            <p:nvPr/>
          </p:nvSpPr>
          <p:spPr>
            <a:xfrm rot="10800000">
              <a:off x="21203203" y="572310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9" name="等腰三角形 156">
              <a:extLst>
                <a:ext uri="{FF2B5EF4-FFF2-40B4-BE49-F238E27FC236}">
                  <a16:creationId xmlns:a16="http://schemas.microsoft.com/office/drawing/2014/main" id="{BBA4D4A4-DBFD-7141-BEC0-570EDDE11547}"/>
                </a:ext>
              </a:extLst>
            </p:cNvPr>
            <p:cNvSpPr/>
            <p:nvPr/>
          </p:nvSpPr>
          <p:spPr>
            <a:xfrm rot="11853768">
              <a:off x="21871991" y="5267998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</p:grp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1005525" y="1490711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sz="4000" dirty="0"/>
              <a:t>Image retrieval filter</a:t>
            </a:r>
            <a:endParaRPr lang="zh-CN" altLang="en-US" sz="4000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9571B-AE72-459B-A2AC-63F2DBFF6DA0}"/>
              </a:ext>
            </a:extLst>
          </p:cNvPr>
          <p:cNvSpPr txBox="1"/>
          <p:nvPr/>
        </p:nvSpPr>
        <p:spPr>
          <a:xfrm>
            <a:off x="1262004" y="9940781"/>
            <a:ext cx="7312899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主要工作：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SLAM 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过滤</a:t>
            </a:r>
            <a:r>
              <a:rPr lang="zh-CN" altLang="en-US" dirty="0"/>
              <a:t>图像检索错误结果 代码实现</a:t>
            </a:r>
            <a:endParaRPr lang="en-US" altLang="zh-CN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/>
              <a:t>调参</a:t>
            </a:r>
            <a:endParaRPr lang="en-US" altLang="zh-CN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DB292B8-1683-449F-BD61-271A06BC8D45}"/>
              </a:ext>
            </a:extLst>
          </p:cNvPr>
          <p:cNvSpPr txBox="1"/>
          <p:nvPr/>
        </p:nvSpPr>
        <p:spPr>
          <a:xfrm>
            <a:off x="12554748" y="9937956"/>
            <a:ext cx="4167969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难点：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过滤阈值选择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814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方法及</a:t>
            </a:r>
            <a:r>
              <a:rPr kumimoji="1" lang="zh-CN" altLang="en-US" b="1" dirty="0"/>
              <a:t>创新点</a:t>
            </a:r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786938" y="1614132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sz="4000" dirty="0"/>
              <a:t>SLAM &amp; Loose coupling</a:t>
            </a:r>
            <a:endParaRPr lang="zh-CN" altLang="en-US" sz="4000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71" name="圆角矩形 6">
            <a:extLst>
              <a:ext uri="{FF2B5EF4-FFF2-40B4-BE49-F238E27FC236}">
                <a16:creationId xmlns:a16="http://schemas.microsoft.com/office/drawing/2014/main" id="{1FA4524E-C759-C64E-A1B0-FDF7130A2538}"/>
              </a:ext>
            </a:extLst>
          </p:cNvPr>
          <p:cNvSpPr/>
          <p:nvPr/>
        </p:nvSpPr>
        <p:spPr>
          <a:xfrm>
            <a:off x="583099" y="3600170"/>
            <a:ext cx="357621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Visual localization results</a:t>
            </a:r>
          </a:p>
        </p:txBody>
      </p:sp>
      <p:sp>
        <p:nvSpPr>
          <p:cNvPr id="72" name="圆角矩形 16">
            <a:extLst>
              <a:ext uri="{FF2B5EF4-FFF2-40B4-BE49-F238E27FC236}">
                <a16:creationId xmlns:a16="http://schemas.microsoft.com/office/drawing/2014/main" id="{C442A389-8E75-7B45-A1B9-0ABFAD4CF2B0}"/>
              </a:ext>
            </a:extLst>
          </p:cNvPr>
          <p:cNvSpPr/>
          <p:nvPr/>
        </p:nvSpPr>
        <p:spPr>
          <a:xfrm>
            <a:off x="5156151" y="3600170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Failed cases</a:t>
            </a:r>
          </a:p>
        </p:txBody>
      </p:sp>
      <p:sp>
        <p:nvSpPr>
          <p:cNvPr id="73" name="圆角矩形 16">
            <a:extLst>
              <a:ext uri="{FF2B5EF4-FFF2-40B4-BE49-F238E27FC236}">
                <a16:creationId xmlns:a16="http://schemas.microsoft.com/office/drawing/2014/main" id="{BB2EA05E-4B0E-3E4F-90C2-CC7F2A78BFA4}"/>
              </a:ext>
            </a:extLst>
          </p:cNvPr>
          <p:cNvSpPr/>
          <p:nvPr/>
        </p:nvSpPr>
        <p:spPr>
          <a:xfrm>
            <a:off x="5156149" y="6374038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tracking</a:t>
            </a:r>
          </a:p>
        </p:txBody>
      </p:sp>
      <p:sp>
        <p:nvSpPr>
          <p:cNvPr id="74" name="圆角矩形 67">
            <a:extLst>
              <a:ext uri="{FF2B5EF4-FFF2-40B4-BE49-F238E27FC236}">
                <a16:creationId xmlns:a16="http://schemas.microsoft.com/office/drawing/2014/main" id="{7FBF73AC-E387-8844-8EF6-7633BD5BE30F}"/>
              </a:ext>
            </a:extLst>
          </p:cNvPr>
          <p:cNvSpPr/>
          <p:nvPr/>
        </p:nvSpPr>
        <p:spPr>
          <a:xfrm>
            <a:off x="5726345" y="9181042"/>
            <a:ext cx="2211354" cy="1187168"/>
          </a:xfrm>
          <a:prstGeom prst="roundRect">
            <a:avLst/>
          </a:prstGeom>
          <a:solidFill>
            <a:srgbClr val="F4DD4D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Final pose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5" name="直接箭头连接符 10">
            <a:extLst>
              <a:ext uri="{FF2B5EF4-FFF2-40B4-BE49-F238E27FC236}">
                <a16:creationId xmlns:a16="http://schemas.microsoft.com/office/drawing/2014/main" id="{C564FBD1-E8D1-C54A-B269-8D694F5CA0AC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 flipV="1">
            <a:off x="4159317" y="4193754"/>
            <a:ext cx="996834" cy="104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6" name="直接箭头连接符 12">
            <a:extLst>
              <a:ext uri="{FF2B5EF4-FFF2-40B4-BE49-F238E27FC236}">
                <a16:creationId xmlns:a16="http://schemas.microsoft.com/office/drawing/2014/main" id="{FBFC2B92-C191-5A4E-A200-FC22708BD2C5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6832025" y="4787338"/>
            <a:ext cx="2" cy="1586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BD3CD03E-2F3D-6741-8DB2-0FA6EA48BD86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6832023" y="7561206"/>
            <a:ext cx="2" cy="161983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79" name="圆角矩形 16">
            <a:extLst>
              <a:ext uri="{FF2B5EF4-FFF2-40B4-BE49-F238E27FC236}">
                <a16:creationId xmlns:a16="http://schemas.microsoft.com/office/drawing/2014/main" id="{F51821B9-25EA-DD4A-9656-B3C1A779C691}"/>
              </a:ext>
            </a:extLst>
          </p:cNvPr>
          <p:cNvSpPr/>
          <p:nvPr/>
        </p:nvSpPr>
        <p:spPr>
          <a:xfrm>
            <a:off x="583098" y="6374038"/>
            <a:ext cx="3576216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Closest successful frame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0" name="直接箭头连接符 27">
            <a:extLst>
              <a:ext uri="{FF2B5EF4-FFF2-40B4-BE49-F238E27FC236}">
                <a16:creationId xmlns:a16="http://schemas.microsoft.com/office/drawing/2014/main" id="{B5417B42-B2EE-E340-A976-32B9C046809D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>
            <a:off x="4159315" y="6967622"/>
            <a:ext cx="99683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1" name="圆角矩形 6">
            <a:extLst>
              <a:ext uri="{FF2B5EF4-FFF2-40B4-BE49-F238E27FC236}">
                <a16:creationId xmlns:a16="http://schemas.microsoft.com/office/drawing/2014/main" id="{710596C6-615E-6448-AA89-C5E829BCE4B4}"/>
              </a:ext>
            </a:extLst>
          </p:cNvPr>
          <p:cNvSpPr/>
          <p:nvPr/>
        </p:nvSpPr>
        <p:spPr>
          <a:xfrm>
            <a:off x="9458754" y="6372138"/>
            <a:ext cx="358738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result</a:t>
            </a:r>
          </a:p>
        </p:txBody>
      </p:sp>
      <p:cxnSp>
        <p:nvCxnSpPr>
          <p:cNvPr id="82" name="直接箭头连接符 29">
            <a:extLst>
              <a:ext uri="{FF2B5EF4-FFF2-40B4-BE49-F238E27FC236}">
                <a16:creationId xmlns:a16="http://schemas.microsoft.com/office/drawing/2014/main" id="{A0E745BA-DF0A-7342-8A56-C3FC39115671}"/>
              </a:ext>
            </a:extLst>
          </p:cNvPr>
          <p:cNvCxnSpPr>
            <a:cxnSpLocks/>
            <a:stCxn id="81" idx="1"/>
            <a:endCxn id="73" idx="3"/>
          </p:cNvCxnSpPr>
          <p:nvPr/>
        </p:nvCxnSpPr>
        <p:spPr>
          <a:xfrm flipH="1" flipV="1">
            <a:off x="8507898" y="6967622"/>
            <a:ext cx="950856" cy="85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83" name="直接箭头连接符 41">
            <a:extLst>
              <a:ext uri="{FF2B5EF4-FFF2-40B4-BE49-F238E27FC236}">
                <a16:creationId xmlns:a16="http://schemas.microsoft.com/office/drawing/2014/main" id="{F27CCB9F-4AB2-4141-A0CA-D71BD41C932D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>
          <a:xfrm flipH="1">
            <a:off x="2371207" y="4808138"/>
            <a:ext cx="2" cy="15659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1A43477-1991-554F-B5CA-F14035DE1944}"/>
              </a:ext>
            </a:extLst>
          </p:cNvPr>
          <p:cNvSpPr txBox="1"/>
          <p:nvPr/>
        </p:nvSpPr>
        <p:spPr>
          <a:xfrm>
            <a:off x="14602654" y="1057432"/>
            <a:ext cx="525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</a:rPr>
              <a:t>Results of ORB-SLAM2</a:t>
            </a:r>
            <a:r>
              <a:rPr lang="en-US" altLang="zh-CN" sz="2800" b="0" kern="1200" baseline="30000" dirty="0">
                <a:latin typeface="Arial"/>
                <a:ea typeface="黑体" panose="02010609060101010101" pitchFamily="49" charset="-122"/>
              </a:rPr>
              <a:t>[7]</a:t>
            </a:r>
            <a:endParaRPr lang="zh-CN" altLang="en-US" sz="2800" b="0" kern="1200" baseline="30000" dirty="0"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658A1-F85F-4A4F-82F8-8AB22C59A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792" y="2108652"/>
            <a:ext cx="8226076" cy="430498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07CFC8-3B26-46F7-944D-D37A509CD983}"/>
              </a:ext>
            </a:extLst>
          </p:cNvPr>
          <p:cNvSpPr txBox="1"/>
          <p:nvPr/>
        </p:nvSpPr>
        <p:spPr>
          <a:xfrm>
            <a:off x="14556792" y="2102851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800" b="0" kern="1200" dirty="0">
                <a:latin typeface="Arial"/>
                <a:ea typeface="+mn-ea"/>
                <a:cs typeface="+mn-cs"/>
              </a:rPr>
              <a:t>Countryside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3F480B-1C15-4E58-B947-3AC70562D3F7}"/>
              </a:ext>
            </a:extLst>
          </p:cNvPr>
          <p:cNvSpPr txBox="1"/>
          <p:nvPr/>
        </p:nvSpPr>
        <p:spPr>
          <a:xfrm>
            <a:off x="14556792" y="7069668"/>
            <a:ext cx="4127733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主要工作：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SLAM 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插值</a:t>
            </a:r>
            <a:r>
              <a:rPr lang="zh-CN" altLang="en-US" dirty="0"/>
              <a:t>代码实现</a:t>
            </a:r>
            <a:endParaRPr lang="en-US" altLang="zh-CN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97228A-7DE4-49F6-99D0-481878D8171E}"/>
              </a:ext>
            </a:extLst>
          </p:cNvPr>
          <p:cNvSpPr txBox="1"/>
          <p:nvPr/>
        </p:nvSpPr>
        <p:spPr>
          <a:xfrm>
            <a:off x="14556792" y="9308470"/>
            <a:ext cx="3783087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难点：</a:t>
            </a: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判断定位成功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dirty="0"/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自动纠正错误定位</a:t>
            </a:r>
          </a:p>
        </p:txBody>
      </p:sp>
    </p:spTree>
    <p:extLst>
      <p:ext uri="{BB962C8B-B14F-4D97-AF65-F5344CB8AC3E}">
        <p14:creationId xmlns:p14="http://schemas.microsoft.com/office/powerpoint/2010/main" val="117752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70334-D1F4-4E48-943F-7C3B958B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676743"/>
            <a:ext cx="22174200" cy="30179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9C3260-1D86-BC46-ACA4-8444CC43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" y="1468219"/>
            <a:ext cx="22669504" cy="55061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3312D7-D877-D44A-BEAB-C5737B3422F1}"/>
              </a:ext>
            </a:extLst>
          </p:cNvPr>
          <p:cNvSpPr/>
          <p:nvPr/>
        </p:nvSpPr>
        <p:spPr>
          <a:xfrm>
            <a:off x="1028700" y="7086215"/>
            <a:ext cx="5992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solidFill>
                  <a:srgbClr val="036A38"/>
                </a:solidFill>
                <a:latin typeface="Arial"/>
                <a:ea typeface="黑体" panose="02010609060101010101" pitchFamily="49" charset="-122"/>
                <a:cs typeface="+mn-cs"/>
              </a:rPr>
              <a:t>After adding sequential localizer</a:t>
            </a:r>
            <a:endParaRPr lang="zh-CN" altLang="en-US" sz="3200" b="0" kern="1200" dirty="0">
              <a:solidFill>
                <a:srgbClr val="036A38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010912-C44D-1647-B606-2EBF3581FA14}"/>
              </a:ext>
            </a:extLst>
          </p:cNvPr>
          <p:cNvSpPr txBox="1"/>
          <p:nvPr/>
        </p:nvSpPr>
        <p:spPr>
          <a:xfrm>
            <a:off x="857248" y="1482731"/>
            <a:ext cx="1251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  <a:cs typeface="+mn-cs"/>
              </a:rPr>
              <a:t>Countryside – RLOCS</a:t>
            </a:r>
            <a:endParaRPr lang="zh-CN" altLang="en-US" sz="32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1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A57C0A-0BD7-2B49-BF03-E844590F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1" y="2009808"/>
            <a:ext cx="9660565" cy="65125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57009-3FC4-5C49-8F30-765B3E0EABE8}"/>
              </a:ext>
            </a:extLst>
          </p:cNvPr>
          <p:cNvSpPr txBox="1"/>
          <p:nvPr/>
        </p:nvSpPr>
        <p:spPr>
          <a:xfrm>
            <a:off x="2394503" y="1503586"/>
            <a:ext cx="457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Neighborhood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B9C6D9-E894-1246-BA66-796D100A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660" y="1503586"/>
            <a:ext cx="9429949" cy="68318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E2C040-5045-544F-84D3-5F3C3C91F10C}"/>
              </a:ext>
            </a:extLst>
          </p:cNvPr>
          <p:cNvSpPr txBox="1"/>
          <p:nvPr/>
        </p:nvSpPr>
        <p:spPr>
          <a:xfrm>
            <a:off x="13814840" y="1503586"/>
            <a:ext cx="3273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Oldtown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DB5E65-0441-49EA-81DF-1A96D69CCD6D}"/>
              </a:ext>
            </a:extLst>
          </p:cNvPr>
          <p:cNvSpPr/>
          <p:nvPr/>
        </p:nvSpPr>
        <p:spPr>
          <a:xfrm>
            <a:off x="3171105" y="9814738"/>
            <a:ext cx="790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rPr>
              <a:t>MLAD Workshop 2021 ICCV </a:t>
            </a:r>
            <a:r>
              <a:rPr lang="zh-CN" altLang="en-US" sz="36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rPr>
              <a:t>第二名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78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经验总结及待改善方向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542508-3CF5-6543-84D0-49832FDE5083}"/>
              </a:ext>
            </a:extLst>
          </p:cNvPr>
          <p:cNvSpPr/>
          <p:nvPr/>
        </p:nvSpPr>
        <p:spPr>
          <a:xfrm>
            <a:off x="979705" y="2064201"/>
            <a:ext cx="1732280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Advantages: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Use simple localization pipeline and SLAM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Use SLAM to improve image retrieval and sequential localization</a:t>
            </a:r>
          </a:p>
          <a:p>
            <a:pPr algn="l" defTabSz="914400" hangingPunct="1"/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algn="l" defTabSz="914400" hangingPunct="1"/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Limitations: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Low efficiency of the localization algorithm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Localization cannot run online</a:t>
            </a:r>
          </a:p>
          <a:p>
            <a:pPr marL="342900" indent="-342900" algn="l" defTabSz="914400" hangingPunct="1">
              <a:buFontTx/>
              <a:buAutoNum type="arabicPeriod"/>
            </a:pPr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342900" indent="-342900" algn="l" defTabSz="914400" hangingPunct="1">
              <a:buFontTx/>
              <a:buAutoNum type="arabicPeriod"/>
            </a:pPr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Future work: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Solve limitations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Tightly couple SLAM and visual localization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Integrate more sensors</a:t>
            </a:r>
            <a:endParaRPr lang="zh-CN" altLang="en-US" sz="40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28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实习期间的个人成长与收获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76506" y="3364523"/>
            <a:ext cx="22841774" cy="9200693"/>
          </a:xfrm>
        </p:spPr>
        <p:txBody>
          <a:bodyPr/>
          <a:lstStyle/>
          <a:p>
            <a:pPr marL="685800" indent="-685800">
              <a:buFont typeface="Wingdings" pitchFamily="2" charset="2"/>
              <a:buChar char="ü"/>
            </a:pPr>
            <a:r>
              <a:rPr lang="zh-CN" altLang="en-US" dirty="0"/>
              <a:t>视觉定位整体框架了解熟悉</a:t>
            </a: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r>
              <a:rPr lang="zh-CN" altLang="en-US" dirty="0"/>
              <a:t>代码能力锻炼</a:t>
            </a: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学校</a:t>
            </a:r>
            <a:r>
              <a:rPr lang="en-US" altLang="zh-CN" dirty="0"/>
              <a:t>——&gt;</a:t>
            </a:r>
            <a:r>
              <a:rPr lang="zh-CN" altLang="en-US" dirty="0"/>
              <a:t>企业工作氛围</a:t>
            </a:r>
          </a:p>
        </p:txBody>
      </p:sp>
      <p:sp>
        <p:nvSpPr>
          <p:cNvPr id="5" name="矩形 4"/>
          <p:cNvSpPr/>
          <p:nvPr/>
        </p:nvSpPr>
        <p:spPr>
          <a:xfrm>
            <a:off x="776506" y="11734219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注：</a:t>
            </a:r>
          </a:p>
          <a:p>
            <a:pPr algn="l"/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1. </a:t>
            </a:r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建议阐释实习期间最核心的三项成长与收获</a:t>
            </a:r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=</a:t>
            </a:r>
            <a:endParaRPr lang="zh-CN" altLang="en-US" sz="2400" b="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对于公司文化的理解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765720" y="1441380"/>
            <a:ext cx="22841774" cy="920069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本分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做人之准则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隔绝外界压力与诱惑；遇到问题首先求责于己。</a:t>
            </a:r>
            <a:endParaRPr kumimoji="1" lang="en-US" altLang="zh-CN" sz="2800" dirty="0"/>
          </a:p>
          <a:p>
            <a:pPr marL="685800" indent="-685800">
              <a:buFont typeface="Wingdings" pitchFamily="2" charset="2"/>
              <a:buChar char="Ø"/>
            </a:pP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追求卓越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选择一个方向一个点，将其做到极致。</a:t>
            </a:r>
            <a:endParaRPr kumimoji="1" lang="en-US" altLang="zh-CN" sz="2800" dirty="0"/>
          </a:p>
          <a:p>
            <a:pPr lvl="1" indent="0">
              <a:buNone/>
            </a:pPr>
            <a:endParaRPr kumimoji="1" lang="en-US" altLang="zh-CN" sz="3200" dirty="0"/>
          </a:p>
          <a:p>
            <a:pPr marL="685800" lvl="0" indent="-685800">
              <a:buFont typeface="Wingdings" pitchFamily="2" charset="2"/>
              <a:buChar char="Ø"/>
            </a:pPr>
            <a:r>
              <a:rPr kumimoji="1" lang="zh-CN" altLang="en-US" dirty="0"/>
              <a:t>结果导向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400" dirty="0"/>
              <a:t>以终为始，才能朝着指定的目标前进，最终达到想要的结果；多将问题抛出来，讨论寻求帮忙。</a:t>
            </a:r>
            <a:endParaRPr kumimoji="1" lang="en-US" altLang="zh-CN" sz="2400" dirty="0"/>
          </a:p>
          <a:p>
            <a:pPr lvl="1" indent="0">
              <a:buNone/>
            </a:pPr>
            <a:endParaRPr kumimoji="1" lang="en-US" altLang="zh-CN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noFill/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22202" y="5548505"/>
            <a:ext cx="19303717" cy="7200049"/>
            <a:chOff x="406567" y="2118170"/>
            <a:chExt cx="8200972" cy="3058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67" y="2118170"/>
              <a:ext cx="8200972" cy="305886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1048" y="2528136"/>
              <a:ext cx="6445788" cy="318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主要项目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实习经历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奖励活动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43727" y="3007896"/>
              <a:ext cx="7510473" cy="1608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245533" tIns="122768" rIns="245533" bIns="12276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连续帧定位策略</a:t>
              </a: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参与第二届自动驾驶重定位比赛（</a:t>
              </a:r>
              <a:r>
                <a:rPr lang="en-US" altLang="zh-CN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MLAD Workshop 2021 ICCV)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91685"/>
              </p:ext>
            </p:extLst>
          </p:nvPr>
        </p:nvGraphicFramePr>
        <p:xfrm>
          <a:off x="2724824" y="2997200"/>
          <a:ext cx="18204774" cy="169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姓名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徐佳飞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工号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S9041717</a:t>
                      </a:r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603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智能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249361634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0703"/>
              </p:ext>
            </p:extLst>
          </p:nvPr>
        </p:nvGraphicFramePr>
        <p:xfrm>
          <a:off x="2724831" y="3853080"/>
          <a:ext cx="18204771" cy="169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7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部门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智能感知与交互研究部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岗位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方正兰亭中粗黑_GBK" panose="02000000000000000000" pitchFamily="2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计算机视觉实习生</a:t>
                      </a:r>
                      <a:endParaRPr lang="en-US" altLang="zh-CN" sz="3200" b="1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方正兰亭中粗黑_GBK" panose="02000000000000000000" pitchFamily="2" charset="-122"/>
                        <a:ea typeface="OPPOSans R" panose="00020600040101010101" charset="-122"/>
                        <a:cs typeface="+mn-cs"/>
                        <a:sym typeface="Helvetica Neue Light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12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学校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中科院上海技物所</a:t>
                      </a:r>
                      <a:r>
                        <a:rPr lang="en-US" altLang="zh-CN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/</a:t>
                      </a: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上海科技大学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专业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方正兰亭中粗黑_GBK" panose="02000000000000000000" pitchFamily="2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电子科学与技术</a:t>
                      </a:r>
                      <a:endParaRPr lang="en-US" altLang="zh-CN" sz="3200" b="1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方正兰亭中粗黑_GBK" panose="02000000000000000000" pitchFamily="2" charset="-122"/>
                        <a:ea typeface="OPPOSans R" panose="00020600040101010101" charset="-122"/>
                        <a:cs typeface="+mn-cs"/>
                        <a:sym typeface="Helvetica Neue Light"/>
                      </a:endParaRP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3"/>
          <p:cNvSpPr txBox="1"/>
          <p:nvPr/>
        </p:nvSpPr>
        <p:spPr>
          <a:xfrm>
            <a:off x="2476941" y="1574800"/>
            <a:ext cx="15724800" cy="1207968"/>
          </a:xfrm>
          <a:prstGeom prst="rect">
            <a:avLst/>
          </a:prstGeom>
        </p:spPr>
        <p:txBody>
          <a:bodyPr vert="horz" lIns="2438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sz="6400" dirty="0">
                <a:solidFill>
                  <a:srgbClr val="000000"/>
                </a:solidFill>
                <a:latin typeface="OPPOSans B" panose="00020600040101010101" charset="-122"/>
                <a:ea typeface="OPPOSans B" panose="00020600040101010101" charset="-122"/>
              </a:rPr>
              <a:t>个人信息</a:t>
            </a:r>
            <a:endParaRPr lang="en-US" sz="6400" dirty="0">
              <a:latin typeface="OPPOSans B" panose="00020600040101010101" charset="-122"/>
              <a:ea typeface="OPPOSans B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4" y="1574800"/>
            <a:ext cx="1266093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对部门</a:t>
            </a:r>
            <a:r>
              <a:rPr kumimoji="1" lang="en-US" altLang="zh-CN" dirty="0"/>
              <a:t>/</a:t>
            </a:r>
            <a:r>
              <a:rPr kumimoji="1" lang="zh-CN" altLang="en-US" dirty="0"/>
              <a:t>团队的建议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123559"/>
              </p:ext>
            </p:extLst>
          </p:nvPr>
        </p:nvGraphicFramePr>
        <p:xfrm>
          <a:off x="776506" y="3765175"/>
          <a:ext cx="22531729" cy="534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7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574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序号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问题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建议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/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改进方案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1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OPPOSans M" panose="00020600040101010101" charset="-122"/>
                          <a:ea typeface="OPPOSans M" panose="00020600040101010101" charset="-122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2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3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评委提问与点评</a:t>
            </a:r>
          </a:p>
        </p:txBody>
      </p:sp>
      <p:pic>
        <p:nvPicPr>
          <p:cNvPr id="7" name="Picture 2" descr="\\172.16.103.13\hr_人力资源变革项目文档\9.0 其他\PPT图片素材\圆桌会议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0909" y="3423684"/>
            <a:ext cx="11772365" cy="8829276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00925F"/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00925F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6007"/>
              </p:ext>
            </p:extLst>
          </p:nvPr>
        </p:nvGraphicFramePr>
        <p:xfrm>
          <a:off x="776503" y="3532033"/>
          <a:ext cx="22477943" cy="6096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实习计划与目标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完成情况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目标一：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了解</a:t>
                      </a:r>
                      <a:r>
                        <a:rPr lang="en-US" altLang="zh-CN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SLAM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，调研视觉定位相关方法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目标二：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掌握组内原有视觉定位方法代码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目标三：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参与</a:t>
                      </a:r>
                      <a:r>
                        <a:rPr lang="en-US" altLang="zh-CN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ICCV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自动驾驶比赛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实习计划完成情况总览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实习期间核心产出与总结反思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776506" y="3298180"/>
            <a:ext cx="22841774" cy="9200693"/>
          </a:xfrm>
        </p:spPr>
        <p:txBody>
          <a:bodyPr/>
          <a:lstStyle/>
          <a:p>
            <a:r>
              <a:rPr kumimoji="1" lang="en-US" altLang="zh-CN" dirty="0">
                <a:sym typeface="Wingdings" panose="05000000000000000000"/>
              </a:rPr>
              <a:t>OUTLINE</a:t>
            </a:r>
            <a:r>
              <a:rPr kumimoji="1" lang="zh-CN" altLang="en-US" dirty="0">
                <a:sym typeface="Wingdings" panose="05000000000000000000"/>
              </a:rPr>
              <a:t>：</a:t>
            </a:r>
          </a:p>
          <a:p>
            <a:r>
              <a:rPr kumimoji="1" lang="en-US" altLang="zh-CN" sz="3200" dirty="0">
                <a:sym typeface="Wingdings" panose="05000000000000000000"/>
              </a:rPr>
              <a:t>1</a:t>
            </a:r>
            <a:r>
              <a:rPr kumimoji="1" lang="zh-CN" altLang="en-US" sz="3200" dirty="0">
                <a:sym typeface="Wingdings" panose="05000000000000000000"/>
              </a:rPr>
              <a:t>、背景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2</a:t>
            </a:r>
            <a:r>
              <a:rPr kumimoji="1" lang="zh-CN" altLang="en-US" sz="3200" dirty="0">
                <a:sym typeface="Wingdings" panose="05000000000000000000"/>
              </a:rPr>
              <a:t>、工作开展思路</a:t>
            </a:r>
            <a:endParaRPr kumimoji="1" lang="en-US" altLang="zh-CN" sz="3200" dirty="0">
              <a:sym typeface="Wingdings" panose="05000000000000000000"/>
            </a:endParaRPr>
          </a:p>
          <a:p>
            <a:r>
              <a:rPr kumimoji="1" lang="en-US" altLang="zh-CN" sz="3200" dirty="0">
                <a:sym typeface="Wingdings" panose="05000000000000000000"/>
              </a:rPr>
              <a:t>3</a:t>
            </a:r>
            <a:r>
              <a:rPr kumimoji="1" lang="zh-CN" altLang="en-US" sz="3200" dirty="0">
                <a:sym typeface="Wingdings" panose="05000000000000000000"/>
              </a:rPr>
              <a:t>、方法及创新点</a:t>
            </a:r>
          </a:p>
          <a:p>
            <a:r>
              <a:rPr kumimoji="1" lang="en-US" altLang="zh-CN" sz="3200" dirty="0">
                <a:sym typeface="Wingdings" panose="05000000000000000000"/>
              </a:rPr>
              <a:t>3</a:t>
            </a:r>
            <a:r>
              <a:rPr kumimoji="1" lang="zh-CN" altLang="en-US" sz="3200" dirty="0">
                <a:sym typeface="Wingdings" panose="05000000000000000000"/>
              </a:rPr>
              <a:t>、完成情况</a:t>
            </a:r>
          </a:p>
          <a:p>
            <a:r>
              <a:rPr kumimoji="1" lang="en-US" altLang="zh-CN" sz="3200" dirty="0">
                <a:sym typeface="Wingdings" panose="05000000000000000000"/>
              </a:rPr>
              <a:t>5</a:t>
            </a:r>
            <a:r>
              <a:rPr kumimoji="1" lang="zh-CN" altLang="en-US" sz="3200" dirty="0">
                <a:sym typeface="Wingdings" panose="05000000000000000000"/>
              </a:rPr>
              <a:t>、经验总结及待改善</a:t>
            </a:r>
            <a:r>
              <a:rPr kumimoji="1" lang="en-US" altLang="zh-CN" sz="3200" dirty="0">
                <a:sym typeface="Wingdings" panose="05000000000000000000"/>
              </a:rPr>
              <a:t>/</a:t>
            </a:r>
            <a:r>
              <a:rPr kumimoji="1" lang="zh-CN" altLang="en-US" sz="3200" dirty="0">
                <a:sym typeface="Wingdings" panose="05000000000000000000"/>
              </a:rPr>
              <a:t>提升方向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1188222" y="1917430"/>
            <a:ext cx="9407833" cy="1906591"/>
          </a:xfrm>
        </p:spPr>
        <p:txBody>
          <a:bodyPr>
            <a:normAutofit fontScale="92500"/>
          </a:bodyPr>
          <a:lstStyle/>
          <a:p>
            <a:r>
              <a:rPr lang="zh-CN" altLang="en-US" sz="3200" b="1" dirty="0"/>
              <a:t>视觉定位是指，在大尺度场景下，已知环境地图，给定任意一张图片，计算出该图片对应的位姿（</a:t>
            </a:r>
            <a:r>
              <a:rPr lang="en-US" altLang="zh-CN" sz="3200" b="1" dirty="0"/>
              <a:t>6</a:t>
            </a:r>
            <a:r>
              <a:rPr lang="en" altLang="zh-CN" sz="3200" b="1" dirty="0"/>
              <a:t>DoF</a:t>
            </a:r>
            <a:r>
              <a:rPr lang="zh-CN" altLang="en" sz="3200" b="1" dirty="0"/>
              <a:t>）</a:t>
            </a:r>
            <a:r>
              <a:rPr lang="zh-CN" altLang="en-US" sz="3200" dirty="0"/>
              <a:t>。</a:t>
            </a:r>
            <a:endParaRPr kumimoji="1" lang="en-US" altLang="zh-CN" sz="2800" dirty="0">
              <a:latin typeface="+mn-lt"/>
              <a:sym typeface="Wingdings" panose="0500000000000000000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9E9584-AF55-6A4F-9F3A-D1BDD38E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945" y="8180073"/>
            <a:ext cx="7723423" cy="45565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D2A01D-67AC-744D-A4C7-BD5EF185A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946" y="1701209"/>
            <a:ext cx="7723423" cy="4245624"/>
          </a:xfrm>
          <a:prstGeom prst="rect">
            <a:avLst/>
          </a:prstGeom>
        </p:spPr>
      </p:pic>
      <p:sp>
        <p:nvSpPr>
          <p:cNvPr id="14" name="箭头: 虚尾 21">
            <a:extLst>
              <a:ext uri="{FF2B5EF4-FFF2-40B4-BE49-F238E27FC236}">
                <a16:creationId xmlns:a16="http://schemas.microsoft.com/office/drawing/2014/main" id="{9E9F66BF-E9F3-F142-A5B4-42072766F58A}"/>
              </a:ext>
            </a:extLst>
          </p:cNvPr>
          <p:cNvSpPr/>
          <p:nvPr/>
        </p:nvSpPr>
        <p:spPr>
          <a:xfrm rot="5400000">
            <a:off x="16745230" y="6657778"/>
            <a:ext cx="1808850" cy="811351"/>
          </a:xfrm>
          <a:prstGeom prst="stripedRightArrow">
            <a:avLst/>
          </a:prstGeom>
          <a:solidFill>
            <a:srgbClr val="2DC84D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D7B183-7A7D-C642-85B3-7791FFCC6B7A}"/>
              </a:ext>
            </a:extLst>
          </p:cNvPr>
          <p:cNvSpPr/>
          <p:nvPr/>
        </p:nvSpPr>
        <p:spPr>
          <a:xfrm>
            <a:off x="2396611" y="428791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目的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0BF9-0144-AA49-85F0-B74338BC1922}"/>
              </a:ext>
            </a:extLst>
          </p:cNvPr>
          <p:cNvSpPr/>
          <p:nvPr/>
        </p:nvSpPr>
        <p:spPr>
          <a:xfrm>
            <a:off x="2396611" y="670205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优势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2D4033-781F-2D41-9DB1-1F3D7014601A}"/>
              </a:ext>
            </a:extLst>
          </p:cNvPr>
          <p:cNvSpPr/>
          <p:nvPr/>
        </p:nvSpPr>
        <p:spPr>
          <a:xfrm>
            <a:off x="2475242" y="9192539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方法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AA59696F-A930-5245-94EA-C74645823C83}"/>
              </a:ext>
            </a:extLst>
          </p:cNvPr>
          <p:cNvSpPr/>
          <p:nvPr/>
        </p:nvSpPr>
        <p:spPr>
          <a:xfrm>
            <a:off x="6049455" y="8225030"/>
            <a:ext cx="1016000" cy="269240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A69C90-DF62-D94D-BB9C-B55889C26E18}"/>
              </a:ext>
            </a:extLst>
          </p:cNvPr>
          <p:cNvSpPr txBox="1"/>
          <p:nvPr/>
        </p:nvSpPr>
        <p:spPr>
          <a:xfrm>
            <a:off x="7751255" y="7942901"/>
            <a:ext cx="2844800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End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to-end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0D4F01-AE04-DC48-B93C-A85331A5FFB1}"/>
              </a:ext>
            </a:extLst>
          </p:cNvPr>
          <p:cNvSpPr txBox="1"/>
          <p:nvPr/>
        </p:nvSpPr>
        <p:spPr>
          <a:xfrm>
            <a:off x="7751255" y="10404469"/>
            <a:ext cx="2844800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Mapping + Localization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241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工作开展思路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9F8F5-6C91-6647-8C93-E02A79EB3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0120" y="1701209"/>
            <a:ext cx="7956549" cy="10802859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比赛及数据集</a:t>
            </a:r>
            <a:endParaRPr lang="en-US" altLang="zh-CN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-MLADWorkshop</a:t>
            </a:r>
            <a:r>
              <a:rPr lang="zh-CN" altLang="en-US" sz="4000" dirty="0"/>
              <a:t> </a:t>
            </a:r>
            <a:r>
              <a:rPr lang="en-US" altLang="zh-CN" sz="4000" dirty="0"/>
              <a:t>ICCV2021</a:t>
            </a:r>
          </a:p>
          <a:p>
            <a:r>
              <a:rPr lang="zh-CN" altLang="en-US" sz="4000" dirty="0"/>
              <a:t>（第二届自动驾驶重定位挑战赛）</a:t>
            </a:r>
            <a:endParaRPr lang="en-US" altLang="zh-CN" sz="4000" dirty="0"/>
          </a:p>
          <a:p>
            <a:r>
              <a:rPr lang="en-US" altLang="zh-CN" sz="4000" dirty="0"/>
              <a:t>-4Seasons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D00D9-023C-F749-86C6-FEDEE48BA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1" y="627526"/>
            <a:ext cx="14385059" cy="518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E1B854-A76A-3F48-8E76-D799F8CD49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7" y="6477598"/>
            <a:ext cx="7285894" cy="4576322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BA0C1E73-601B-E649-AB58-24498AC512DB}"/>
              </a:ext>
            </a:extLst>
          </p:cNvPr>
          <p:cNvSpPr/>
          <p:nvPr/>
        </p:nvSpPr>
        <p:spPr>
          <a:xfrm>
            <a:off x="643083" y="5812280"/>
            <a:ext cx="1136073" cy="513281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1488B09-5DF3-1047-8056-B33E5927B892}"/>
              </a:ext>
            </a:extLst>
          </p:cNvPr>
          <p:cNvSpPr/>
          <p:nvPr/>
        </p:nvSpPr>
        <p:spPr>
          <a:xfrm>
            <a:off x="2105891" y="5748851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Countryside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AEBCA51-400B-C24A-8119-DE5C795C543D}"/>
              </a:ext>
            </a:extLst>
          </p:cNvPr>
          <p:cNvSpPr/>
          <p:nvPr/>
        </p:nvSpPr>
        <p:spPr>
          <a:xfrm>
            <a:off x="2080201" y="8038167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Oldtown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4E5B1D-746A-484C-A5C1-5B57BF4FFF64}"/>
              </a:ext>
            </a:extLst>
          </p:cNvPr>
          <p:cNvSpPr/>
          <p:nvPr/>
        </p:nvSpPr>
        <p:spPr>
          <a:xfrm>
            <a:off x="2105891" y="10570232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Neighborhood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recording_2021-01-07_14-03-57_5x.mp4" descr="recording_2021-01-07_14-03-57_5x.mp4">
            <a:hlinkClick r:id="" action="ppaction://ole?verb=0"/>
            <a:hlinkHover r:id="" action="ppaction://ole?verb=0"/>
            <a:extLst>
              <a:ext uri="{FF2B5EF4-FFF2-40B4-BE49-F238E27FC236}">
                <a16:creationId xmlns:a16="http://schemas.microsoft.com/office/drawing/2014/main" id="{52689A26-FAF7-3741-8C24-8B115D359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07853" y="6674947"/>
            <a:ext cx="9152646" cy="45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51" y="1105464"/>
            <a:ext cx="6047328" cy="1073684"/>
          </a:xfrm>
        </p:spPr>
        <p:txBody>
          <a:bodyPr>
            <a:noAutofit/>
          </a:bodyPr>
          <a:lstStyle/>
          <a:p>
            <a:r>
              <a:rPr lang="en-US" altLang="zh-CN" dirty="0"/>
              <a:t>Overall Pipeline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7E0453-27DB-DA48-A9C9-8564F10FBFC0}"/>
              </a:ext>
            </a:extLst>
          </p:cNvPr>
          <p:cNvGrpSpPr/>
          <p:nvPr/>
        </p:nvGrpSpPr>
        <p:grpSpPr>
          <a:xfrm>
            <a:off x="490585" y="2678037"/>
            <a:ext cx="16547114" cy="9899626"/>
            <a:chOff x="245292" y="1367011"/>
            <a:chExt cx="8273557" cy="4949813"/>
          </a:xfrm>
        </p:grpSpPr>
        <p:cxnSp>
          <p:nvCxnSpPr>
            <p:cNvPr id="35" name="直接连接符 112">
              <a:extLst>
                <a:ext uri="{FF2B5EF4-FFF2-40B4-BE49-F238E27FC236}">
                  <a16:creationId xmlns:a16="http://schemas.microsoft.com/office/drawing/2014/main" id="{2B24D7D4-AEA2-C24C-8E43-7FD37D1C9C52}"/>
                </a:ext>
              </a:extLst>
            </p:cNvPr>
            <p:cNvCxnSpPr/>
            <p:nvPr/>
          </p:nvCxnSpPr>
          <p:spPr>
            <a:xfrm>
              <a:off x="245292" y="1367011"/>
              <a:ext cx="827355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15">
              <a:extLst>
                <a:ext uri="{FF2B5EF4-FFF2-40B4-BE49-F238E27FC236}">
                  <a16:creationId xmlns:a16="http://schemas.microsoft.com/office/drawing/2014/main" id="{F4ADD24D-1AC7-8242-909E-131806632DB8}"/>
                </a:ext>
              </a:extLst>
            </p:cNvPr>
            <p:cNvCxnSpPr/>
            <p:nvPr/>
          </p:nvCxnSpPr>
          <p:spPr>
            <a:xfrm>
              <a:off x="245292" y="1367011"/>
              <a:ext cx="0" cy="494981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18">
              <a:extLst>
                <a:ext uri="{FF2B5EF4-FFF2-40B4-BE49-F238E27FC236}">
                  <a16:creationId xmlns:a16="http://schemas.microsoft.com/office/drawing/2014/main" id="{65FC7972-51B1-9549-B152-8588B446F102}"/>
                </a:ext>
              </a:extLst>
            </p:cNvPr>
            <p:cNvCxnSpPr/>
            <p:nvPr/>
          </p:nvCxnSpPr>
          <p:spPr>
            <a:xfrm flipH="1">
              <a:off x="245292" y="6316824"/>
              <a:ext cx="658471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21">
              <a:extLst>
                <a:ext uri="{FF2B5EF4-FFF2-40B4-BE49-F238E27FC236}">
                  <a16:creationId xmlns:a16="http://schemas.microsoft.com/office/drawing/2014/main" id="{13A9EF05-E44A-224F-8A85-B82B60C068B3}"/>
                </a:ext>
              </a:extLst>
            </p:cNvPr>
            <p:cNvCxnSpPr/>
            <p:nvPr/>
          </p:nvCxnSpPr>
          <p:spPr>
            <a:xfrm>
              <a:off x="6830008" y="3690294"/>
              <a:ext cx="1" cy="262653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24">
              <a:extLst>
                <a:ext uri="{FF2B5EF4-FFF2-40B4-BE49-F238E27FC236}">
                  <a16:creationId xmlns:a16="http://schemas.microsoft.com/office/drawing/2014/main" id="{3994C1D6-A554-3B4D-B797-7A60BA540C05}"/>
                </a:ext>
              </a:extLst>
            </p:cNvPr>
            <p:cNvCxnSpPr/>
            <p:nvPr/>
          </p:nvCxnSpPr>
          <p:spPr>
            <a:xfrm>
              <a:off x="6830008" y="3690294"/>
              <a:ext cx="1688841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27">
              <a:extLst>
                <a:ext uri="{FF2B5EF4-FFF2-40B4-BE49-F238E27FC236}">
                  <a16:creationId xmlns:a16="http://schemas.microsoft.com/office/drawing/2014/main" id="{6B8214D9-09A4-6044-B25A-150274807EC1}"/>
                </a:ext>
              </a:extLst>
            </p:cNvPr>
            <p:cNvCxnSpPr/>
            <p:nvPr/>
          </p:nvCxnSpPr>
          <p:spPr>
            <a:xfrm>
              <a:off x="8518849" y="1382275"/>
              <a:ext cx="0" cy="232328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3A9EB9D-4DFE-F94E-84D6-FB8F47E3B4F7}"/>
              </a:ext>
            </a:extLst>
          </p:cNvPr>
          <p:cNvSpPr txBox="1"/>
          <p:nvPr/>
        </p:nvSpPr>
        <p:spPr>
          <a:xfrm>
            <a:off x="4418129" y="329913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Localization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708BC6F-B6BC-AD46-A880-986AB72015B5}"/>
              </a:ext>
            </a:extLst>
          </p:cNvPr>
          <p:cNvSpPr/>
          <p:nvPr/>
        </p:nvSpPr>
        <p:spPr>
          <a:xfrm>
            <a:off x="5779900" y="925260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B209558-00B8-2241-8045-D35877AE0ABD}"/>
              </a:ext>
            </a:extLst>
          </p:cNvPr>
          <p:cNvSpPr/>
          <p:nvPr/>
        </p:nvSpPr>
        <p:spPr>
          <a:xfrm>
            <a:off x="5779900" y="1028996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segmentation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929C9D24-2BF9-014D-A4AD-9919AA045F2A}"/>
              </a:ext>
            </a:extLst>
          </p:cNvPr>
          <p:cNvSpPr/>
          <p:nvPr/>
        </p:nvSpPr>
        <p:spPr>
          <a:xfrm>
            <a:off x="5779900" y="11327327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SfM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reconstruction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6D0DFC8-2264-7041-ABFE-F3ECF83B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26" y="8672795"/>
            <a:ext cx="3804496" cy="2907090"/>
          </a:xfrm>
          <a:prstGeom prst="rect">
            <a:avLst/>
          </a:prstGeom>
        </p:spPr>
      </p:pic>
      <p:sp>
        <p:nvSpPr>
          <p:cNvPr id="54" name="圆角矩形 53">
            <a:extLst>
              <a:ext uri="{FF2B5EF4-FFF2-40B4-BE49-F238E27FC236}">
                <a16:creationId xmlns:a16="http://schemas.microsoft.com/office/drawing/2014/main" id="{41191088-7111-B044-8638-7E1492E19B66}"/>
              </a:ext>
            </a:extLst>
          </p:cNvPr>
          <p:cNvSpPr/>
          <p:nvPr/>
        </p:nvSpPr>
        <p:spPr>
          <a:xfrm>
            <a:off x="5779900" y="821883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DB3C9B8B-E1A4-5C48-A29A-D9C975654554}"/>
              </a:ext>
            </a:extLst>
          </p:cNvPr>
          <p:cNvSpPr/>
          <p:nvPr/>
        </p:nvSpPr>
        <p:spPr>
          <a:xfrm>
            <a:off x="4779578" y="9141251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D3365DCC-0A93-2D4E-9669-7D991263D776}"/>
              </a:ext>
            </a:extLst>
          </p:cNvPr>
          <p:cNvSpPr/>
          <p:nvPr/>
        </p:nvSpPr>
        <p:spPr>
          <a:xfrm>
            <a:off x="8417800" y="970133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5823D0F-9BD1-D440-BA68-7A335D3EF63A}"/>
              </a:ext>
            </a:extLst>
          </p:cNvPr>
          <p:cNvSpPr txBox="1"/>
          <p:nvPr/>
        </p:nvSpPr>
        <p:spPr>
          <a:xfrm>
            <a:off x="1251859" y="1046441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Database images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04290C-D3AD-0D48-B14D-914AA59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3" y="8321466"/>
            <a:ext cx="2712366" cy="135801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ADC3905-601B-BB42-8A83-76579170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75" y="8699013"/>
            <a:ext cx="2712366" cy="1358018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304D1DC-C0B0-8F44-8CA0-C53B8A09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611" y="9014997"/>
            <a:ext cx="2712366" cy="136349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768B3AC-6617-734F-8064-ED40D4039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17" y="3585290"/>
            <a:ext cx="2700898" cy="1354996"/>
          </a:xfrm>
          <a:prstGeom prst="rect">
            <a:avLst/>
          </a:prstGeom>
        </p:spPr>
      </p:pic>
      <p:sp>
        <p:nvSpPr>
          <p:cNvPr id="62" name="圆角矩形 61">
            <a:extLst>
              <a:ext uri="{FF2B5EF4-FFF2-40B4-BE49-F238E27FC236}">
                <a16:creationId xmlns:a16="http://schemas.microsoft.com/office/drawing/2014/main" id="{BE8F0B7F-616F-344F-B872-D04DF59BA3D3}"/>
              </a:ext>
            </a:extLst>
          </p:cNvPr>
          <p:cNvSpPr/>
          <p:nvPr/>
        </p:nvSpPr>
        <p:spPr>
          <a:xfrm>
            <a:off x="4615550" y="407573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223B3978-6E7E-ED49-80B2-7C7844BF4018}"/>
              </a:ext>
            </a:extLst>
          </p:cNvPr>
          <p:cNvSpPr/>
          <p:nvPr/>
        </p:nvSpPr>
        <p:spPr>
          <a:xfrm>
            <a:off x="4607716" y="5470207"/>
            <a:ext cx="2451908" cy="11747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4" name="右箭头 63">
            <a:extLst>
              <a:ext uri="{FF2B5EF4-FFF2-40B4-BE49-F238E27FC236}">
                <a16:creationId xmlns:a16="http://schemas.microsoft.com/office/drawing/2014/main" id="{7DD12C87-E9B3-B14C-97D6-477CBD536087}"/>
              </a:ext>
            </a:extLst>
          </p:cNvPr>
          <p:cNvSpPr/>
          <p:nvPr/>
        </p:nvSpPr>
        <p:spPr>
          <a:xfrm>
            <a:off x="3703362" y="469528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C0ED6A1F-EC55-9147-A9E7-A9A34441B690}"/>
              </a:ext>
            </a:extLst>
          </p:cNvPr>
          <p:cNvSpPr/>
          <p:nvPr/>
        </p:nvSpPr>
        <p:spPr>
          <a:xfrm>
            <a:off x="7541942" y="4075731"/>
            <a:ext cx="3360432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4B066F9E-29FC-5E49-BEEC-2DFB157F80DD}"/>
              </a:ext>
            </a:extLst>
          </p:cNvPr>
          <p:cNvSpPr/>
          <p:nvPr/>
        </p:nvSpPr>
        <p:spPr>
          <a:xfrm>
            <a:off x="7541942" y="5453463"/>
            <a:ext cx="3360432" cy="1191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Feature matching &amp;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label check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256FDAB6-8825-3949-951F-906640CF132C}"/>
              </a:ext>
            </a:extLst>
          </p:cNvPr>
          <p:cNvCxnSpPr>
            <a:stCxn id="63" idx="3"/>
            <a:endCxn id="66" idx="1"/>
          </p:cNvCxnSpPr>
          <p:nvPr/>
        </p:nvCxnSpPr>
        <p:spPr>
          <a:xfrm flipV="1">
            <a:off x="7059625" y="6049234"/>
            <a:ext cx="482318" cy="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43">
            <a:extLst>
              <a:ext uri="{FF2B5EF4-FFF2-40B4-BE49-F238E27FC236}">
                <a16:creationId xmlns:a16="http://schemas.microsoft.com/office/drawing/2014/main" id="{F10FD3AE-AD4A-244A-A864-8406F31A0633}"/>
              </a:ext>
            </a:extLst>
          </p:cNvPr>
          <p:cNvCxnSpPr>
            <a:stCxn id="62" idx="3"/>
            <a:endCxn id="65" idx="1"/>
          </p:cNvCxnSpPr>
          <p:nvPr/>
        </p:nvCxnSpPr>
        <p:spPr>
          <a:xfrm flipV="1">
            <a:off x="7067458" y="4512601"/>
            <a:ext cx="47448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50">
            <a:extLst>
              <a:ext uri="{FF2B5EF4-FFF2-40B4-BE49-F238E27FC236}">
                <a16:creationId xmlns:a16="http://schemas.microsoft.com/office/drawing/2014/main" id="{B0C8ED17-4D8E-6146-B80F-0C20DF59B71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9222158" y="4949469"/>
            <a:ext cx="0" cy="50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6C5D79AA-D833-F34F-ABCD-26C5836F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48" y="5470206"/>
            <a:ext cx="2700468" cy="134568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BEE1C33-1741-4449-8DA2-5DD2D5588CEE}"/>
              </a:ext>
            </a:extLst>
          </p:cNvPr>
          <p:cNvSpPr txBox="1"/>
          <p:nvPr/>
        </p:nvSpPr>
        <p:spPr>
          <a:xfrm>
            <a:off x="951231" y="4914502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Query image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6FC7DA9-716E-F749-ACCD-ABBC4F9CE1F2}"/>
              </a:ext>
            </a:extLst>
          </p:cNvPr>
          <p:cNvSpPr txBox="1"/>
          <p:nvPr/>
        </p:nvSpPr>
        <p:spPr>
          <a:xfrm>
            <a:off x="1228548" y="676503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Semantic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E4921CF1-571F-9947-9BDD-2DADB4F984E0}"/>
              </a:ext>
            </a:extLst>
          </p:cNvPr>
          <p:cNvSpPr/>
          <p:nvPr/>
        </p:nvSpPr>
        <p:spPr>
          <a:xfrm>
            <a:off x="11397876" y="5454554"/>
            <a:ext cx="2451908" cy="11871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PNP RANSAC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4" name="直接箭头连接符 45">
            <a:extLst>
              <a:ext uri="{FF2B5EF4-FFF2-40B4-BE49-F238E27FC236}">
                <a16:creationId xmlns:a16="http://schemas.microsoft.com/office/drawing/2014/main" id="{DEB53B7C-59C6-854E-8D7C-726DEAF30673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10902375" y="6048138"/>
            <a:ext cx="495502" cy="1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2146D-5BB9-D74F-884E-9C3C46E60F30}"/>
              </a:ext>
            </a:extLst>
          </p:cNvPr>
          <p:cNvSpPr txBox="1"/>
          <p:nvPr/>
        </p:nvSpPr>
        <p:spPr>
          <a:xfrm>
            <a:off x="501333" y="2708565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solidFill>
                  <a:srgbClr val="00925F"/>
                </a:solidFill>
                <a:latin typeface="Arial"/>
                <a:ea typeface="黑体" panose="02010609060101010101" pitchFamily="49" charset="-122"/>
                <a:cs typeface="+mn-cs"/>
              </a:rPr>
              <a:t>RLOCS</a:t>
            </a:r>
            <a:r>
              <a:rPr lang="en-US" altLang="zh-CN" sz="3600" b="0" kern="1200" baseline="30000" dirty="0">
                <a:latin typeface="Arial"/>
                <a:ea typeface="黑体" panose="02010609060101010101" pitchFamily="49" charset="-122"/>
                <a:cs typeface="+mn-cs"/>
              </a:rPr>
              <a:t>[1]</a:t>
            </a:r>
            <a:endParaRPr lang="zh-CN" altLang="en-US" sz="3600" kern="1200" baseline="30000" dirty="0">
              <a:solidFill>
                <a:srgbClr val="FF000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795F9367-DCF4-D144-B3D6-AF2D4E849151}"/>
              </a:ext>
            </a:extLst>
          </p:cNvPr>
          <p:cNvSpPr/>
          <p:nvPr/>
        </p:nvSpPr>
        <p:spPr>
          <a:xfrm>
            <a:off x="21061936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Relative camera pose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C61C4146-527F-3847-BB17-947595474FC0}"/>
              </a:ext>
            </a:extLst>
          </p:cNvPr>
          <p:cNvSpPr/>
          <p:nvPr/>
        </p:nvSpPr>
        <p:spPr>
          <a:xfrm>
            <a:off x="18251698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 filter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8" name="直接箭头连接符 17">
            <a:extLst>
              <a:ext uri="{FF2B5EF4-FFF2-40B4-BE49-F238E27FC236}">
                <a16:creationId xmlns:a16="http://schemas.microsoft.com/office/drawing/2014/main" id="{34FF33F1-89A4-5C45-BDBF-9AD89B89CD87}"/>
              </a:ext>
            </a:extLst>
          </p:cNvPr>
          <p:cNvCxnSpPr>
            <a:stCxn id="77" idx="1"/>
            <a:endCxn id="65" idx="3"/>
          </p:cNvCxnSpPr>
          <p:nvPr/>
        </p:nvCxnSpPr>
        <p:spPr>
          <a:xfrm flipH="1">
            <a:off x="10902374" y="4512600"/>
            <a:ext cx="73493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104EB997-CB24-A946-BA9B-F00FEC0F160A}"/>
              </a:ext>
            </a:extLst>
          </p:cNvPr>
          <p:cNvSpPr/>
          <p:nvPr/>
        </p:nvSpPr>
        <p:spPr>
          <a:xfrm>
            <a:off x="21061936" y="286226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SLAM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0" name="直接箭头连接符 58">
            <a:extLst>
              <a:ext uri="{FF2B5EF4-FFF2-40B4-BE49-F238E27FC236}">
                <a16:creationId xmlns:a16="http://schemas.microsoft.com/office/drawing/2014/main" id="{95650D9E-8A4C-464A-9845-6B4C4F55B9BF}"/>
              </a:ext>
            </a:extLst>
          </p:cNvPr>
          <p:cNvCxnSpPr>
            <a:stCxn id="79" idx="2"/>
            <a:endCxn id="76" idx="0"/>
          </p:cNvCxnSpPr>
          <p:nvPr/>
        </p:nvCxnSpPr>
        <p:spPr>
          <a:xfrm>
            <a:off x="22287890" y="3735998"/>
            <a:ext cx="0" cy="339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083A7F5-3594-9E47-B342-35DD5C55453C}"/>
              </a:ext>
            </a:extLst>
          </p:cNvPr>
          <p:cNvSpPr/>
          <p:nvPr/>
        </p:nvSpPr>
        <p:spPr>
          <a:xfrm>
            <a:off x="14345286" y="8267513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Database extension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2B7A6238-4940-B844-83B9-7CBE549C507E}"/>
              </a:ext>
            </a:extLst>
          </p:cNvPr>
          <p:cNvSpPr/>
          <p:nvPr/>
        </p:nvSpPr>
        <p:spPr>
          <a:xfrm>
            <a:off x="18990538" y="9730659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Loose coupling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3" name="直接箭头连接符 64">
            <a:extLst>
              <a:ext uri="{FF2B5EF4-FFF2-40B4-BE49-F238E27FC236}">
                <a16:creationId xmlns:a16="http://schemas.microsoft.com/office/drawing/2014/main" id="{D828FDA8-5A9D-DE44-A65D-708E1D5B7AEE}"/>
              </a:ext>
            </a:extLst>
          </p:cNvPr>
          <p:cNvCxnSpPr>
            <a:stCxn id="73" idx="3"/>
            <a:endCxn id="84" idx="1"/>
          </p:cNvCxnSpPr>
          <p:nvPr/>
        </p:nvCxnSpPr>
        <p:spPr>
          <a:xfrm>
            <a:off x="13849785" y="6048139"/>
            <a:ext cx="49550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4E43A7A1-15C2-C646-8263-E55E63E35D07}"/>
              </a:ext>
            </a:extLst>
          </p:cNvPr>
          <p:cNvSpPr/>
          <p:nvPr/>
        </p:nvSpPr>
        <p:spPr>
          <a:xfrm>
            <a:off x="14345286" y="5453463"/>
            <a:ext cx="2451908" cy="1189354"/>
          </a:xfrm>
          <a:prstGeom prst="roundRect">
            <a:avLst/>
          </a:prstGeom>
          <a:solidFill>
            <a:srgbClr val="F8EB9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Camera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B798E8A9-A366-C847-BD5E-7C5769866081}"/>
              </a:ext>
            </a:extLst>
          </p:cNvPr>
          <p:cNvSpPr/>
          <p:nvPr/>
        </p:nvSpPr>
        <p:spPr>
          <a:xfrm>
            <a:off x="14345216" y="9723655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Re-localize failed cases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6" name="直接箭头连接符 78">
            <a:extLst>
              <a:ext uri="{FF2B5EF4-FFF2-40B4-BE49-F238E27FC236}">
                <a16:creationId xmlns:a16="http://schemas.microsoft.com/office/drawing/2014/main" id="{F29282E4-DFF2-DF4F-BBDF-AD7D9EA292C0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flipH="1">
            <a:off x="15571171" y="9141250"/>
            <a:ext cx="70" cy="58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86">
            <a:extLst>
              <a:ext uri="{FF2B5EF4-FFF2-40B4-BE49-F238E27FC236}">
                <a16:creationId xmlns:a16="http://schemas.microsoft.com/office/drawing/2014/main" id="{08E75010-FA8A-9B4E-8D84-0BF27B48A772}"/>
              </a:ext>
            </a:extLst>
          </p:cNvPr>
          <p:cNvCxnSpPr>
            <a:stCxn id="76" idx="2"/>
            <a:endCxn id="82" idx="3"/>
          </p:cNvCxnSpPr>
          <p:nvPr/>
        </p:nvCxnSpPr>
        <p:spPr>
          <a:xfrm rot="5400000">
            <a:off x="19256138" y="7135776"/>
            <a:ext cx="5218060" cy="845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8">
            <a:extLst>
              <a:ext uri="{FF2B5EF4-FFF2-40B4-BE49-F238E27FC236}">
                <a16:creationId xmlns:a16="http://schemas.microsoft.com/office/drawing/2014/main" id="{CFEBCA20-10F5-3E45-AD7B-E38F439552FA}"/>
              </a:ext>
            </a:extLst>
          </p:cNvPr>
          <p:cNvCxnSpPr>
            <a:stCxn id="85" idx="3"/>
            <a:endCxn id="82" idx="1"/>
          </p:cNvCxnSpPr>
          <p:nvPr/>
        </p:nvCxnSpPr>
        <p:spPr>
          <a:xfrm>
            <a:off x="16797125" y="10160524"/>
            <a:ext cx="2193414" cy="7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91">
            <a:extLst>
              <a:ext uri="{FF2B5EF4-FFF2-40B4-BE49-F238E27FC236}">
                <a16:creationId xmlns:a16="http://schemas.microsoft.com/office/drawing/2014/main" id="{379B4005-B2A4-AD4B-A56A-18A47D98D268}"/>
              </a:ext>
            </a:extLst>
          </p:cNvPr>
          <p:cNvCxnSpPr>
            <a:stCxn id="82" idx="2"/>
            <a:endCxn id="90" idx="0"/>
          </p:cNvCxnSpPr>
          <p:nvPr/>
        </p:nvCxnSpPr>
        <p:spPr>
          <a:xfrm>
            <a:off x="20216492" y="10604397"/>
            <a:ext cx="0" cy="707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3EB217AE-588E-7F42-87E2-051196C397FA}"/>
              </a:ext>
            </a:extLst>
          </p:cNvPr>
          <p:cNvSpPr/>
          <p:nvPr/>
        </p:nvSpPr>
        <p:spPr>
          <a:xfrm>
            <a:off x="18990538" y="11311555"/>
            <a:ext cx="2451908" cy="873738"/>
          </a:xfrm>
          <a:prstGeom prst="roundRect">
            <a:avLst/>
          </a:prstGeom>
          <a:solidFill>
            <a:srgbClr val="F8EB94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Final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91" name="直接箭头连接符 100">
            <a:extLst>
              <a:ext uri="{FF2B5EF4-FFF2-40B4-BE49-F238E27FC236}">
                <a16:creationId xmlns:a16="http://schemas.microsoft.com/office/drawing/2014/main" id="{8905F646-5046-5C4C-AFAB-31B224C80B6F}"/>
              </a:ext>
            </a:extLst>
          </p:cNvPr>
          <p:cNvCxnSpPr>
            <a:stCxn id="76" idx="1"/>
            <a:endCxn id="77" idx="3"/>
          </p:cNvCxnSpPr>
          <p:nvPr/>
        </p:nvCxnSpPr>
        <p:spPr>
          <a:xfrm flipH="1">
            <a:off x="20703607" y="4512600"/>
            <a:ext cx="358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103">
            <a:extLst>
              <a:ext uri="{FF2B5EF4-FFF2-40B4-BE49-F238E27FC236}">
                <a16:creationId xmlns:a16="http://schemas.microsoft.com/office/drawing/2014/main" id="{0ABBACC0-AEE6-F24F-A2F6-108E56A7ABCB}"/>
              </a:ext>
            </a:extLst>
          </p:cNvPr>
          <p:cNvCxnSpPr>
            <a:stCxn id="84" idx="2"/>
            <a:endCxn id="81" idx="0"/>
          </p:cNvCxnSpPr>
          <p:nvPr/>
        </p:nvCxnSpPr>
        <p:spPr>
          <a:xfrm>
            <a:off x="15571240" y="6642816"/>
            <a:ext cx="0" cy="162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104D0F6-E8C9-B848-B06A-121ED7A56A88}"/>
              </a:ext>
            </a:extLst>
          </p:cNvPr>
          <p:cNvSpPr txBox="1"/>
          <p:nvPr/>
        </p:nvSpPr>
        <p:spPr>
          <a:xfrm>
            <a:off x="7915111" y="74068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Mapping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219560F-1904-7549-A0B1-DE2070D92D30}"/>
              </a:ext>
            </a:extLst>
          </p:cNvPr>
          <p:cNvGrpSpPr/>
          <p:nvPr/>
        </p:nvGrpSpPr>
        <p:grpSpPr>
          <a:xfrm>
            <a:off x="13923293" y="2678037"/>
            <a:ext cx="9963150" cy="9899626"/>
            <a:chOff x="6961646" y="1339018"/>
            <a:chExt cx="4981575" cy="4949813"/>
          </a:xfrm>
        </p:grpSpPr>
        <p:cxnSp>
          <p:nvCxnSpPr>
            <p:cNvPr id="95" name="直接连接符 154">
              <a:extLst>
                <a:ext uri="{FF2B5EF4-FFF2-40B4-BE49-F238E27FC236}">
                  <a16:creationId xmlns:a16="http://schemas.microsoft.com/office/drawing/2014/main" id="{B739AFBC-022F-1A43-AD4B-7992A26F30CE}"/>
                </a:ext>
              </a:extLst>
            </p:cNvPr>
            <p:cNvCxnSpPr/>
            <p:nvPr/>
          </p:nvCxnSpPr>
          <p:spPr>
            <a:xfrm>
              <a:off x="8677338" y="1339018"/>
              <a:ext cx="3256515" cy="1526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159">
              <a:extLst>
                <a:ext uri="{FF2B5EF4-FFF2-40B4-BE49-F238E27FC236}">
                  <a16:creationId xmlns:a16="http://schemas.microsoft.com/office/drawing/2014/main" id="{2832B2D0-47E3-CB43-A712-D543DDD2CF58}"/>
                </a:ext>
              </a:extLst>
            </p:cNvPr>
            <p:cNvCxnSpPr/>
            <p:nvPr/>
          </p:nvCxnSpPr>
          <p:spPr>
            <a:xfrm>
              <a:off x="8677338" y="1354282"/>
              <a:ext cx="0" cy="245964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165">
              <a:extLst>
                <a:ext uri="{FF2B5EF4-FFF2-40B4-BE49-F238E27FC236}">
                  <a16:creationId xmlns:a16="http://schemas.microsoft.com/office/drawing/2014/main" id="{C3EE55FC-A1CE-3C4C-818C-AEE811695C57}"/>
                </a:ext>
              </a:extLst>
            </p:cNvPr>
            <p:cNvCxnSpPr/>
            <p:nvPr/>
          </p:nvCxnSpPr>
          <p:spPr>
            <a:xfrm>
              <a:off x="6961646" y="3813924"/>
              <a:ext cx="1715692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168">
              <a:extLst>
                <a:ext uri="{FF2B5EF4-FFF2-40B4-BE49-F238E27FC236}">
                  <a16:creationId xmlns:a16="http://schemas.microsoft.com/office/drawing/2014/main" id="{D805E854-3CCC-284F-8FE0-BF1FB538B4F2}"/>
                </a:ext>
              </a:extLst>
            </p:cNvPr>
            <p:cNvCxnSpPr/>
            <p:nvPr/>
          </p:nvCxnSpPr>
          <p:spPr>
            <a:xfrm>
              <a:off x="6961646" y="3813924"/>
              <a:ext cx="0" cy="2474907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1">
              <a:extLst>
                <a:ext uri="{FF2B5EF4-FFF2-40B4-BE49-F238E27FC236}">
                  <a16:creationId xmlns:a16="http://schemas.microsoft.com/office/drawing/2014/main" id="{9D6DBD48-80AD-2B48-A003-C1EBB68097D5}"/>
                </a:ext>
              </a:extLst>
            </p:cNvPr>
            <p:cNvCxnSpPr/>
            <p:nvPr/>
          </p:nvCxnSpPr>
          <p:spPr>
            <a:xfrm flipH="1">
              <a:off x="6961646" y="6288831"/>
              <a:ext cx="498157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74">
              <a:extLst>
                <a:ext uri="{FF2B5EF4-FFF2-40B4-BE49-F238E27FC236}">
                  <a16:creationId xmlns:a16="http://schemas.microsoft.com/office/drawing/2014/main" id="{96391261-109B-7F46-9BFB-6335C0CED332}"/>
                </a:ext>
              </a:extLst>
            </p:cNvPr>
            <p:cNvCxnSpPr/>
            <p:nvPr/>
          </p:nvCxnSpPr>
          <p:spPr>
            <a:xfrm flipH="1" flipV="1">
              <a:off x="11933854" y="1339019"/>
              <a:ext cx="0" cy="494981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F4EC42D-1457-074F-AB97-D93652DF4173}"/>
              </a:ext>
            </a:extLst>
          </p:cNvPr>
          <p:cNvSpPr txBox="1"/>
          <p:nvPr/>
        </p:nvSpPr>
        <p:spPr>
          <a:xfrm>
            <a:off x="17483897" y="2711499"/>
            <a:ext cx="2518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Sequential</a:t>
            </a:r>
          </a:p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localizer</a:t>
            </a:r>
            <a:endParaRPr lang="zh-CN" altLang="en-US" sz="3600" kern="1200" baseline="30000" dirty="0">
              <a:solidFill>
                <a:srgbClr val="0070C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58B523-A0CF-1C4E-B0E5-04409BF9B732}"/>
              </a:ext>
            </a:extLst>
          </p:cNvPr>
          <p:cNvSpPr/>
          <p:nvPr/>
        </p:nvSpPr>
        <p:spPr>
          <a:xfrm>
            <a:off x="2147190" y="12957695"/>
            <a:ext cx="1219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400" b="0" kern="1200" dirty="0">
                <a:latin typeface="Arial"/>
                <a:ea typeface="黑体" panose="02010609060101010101" pitchFamily="49" charset="-122"/>
                <a:cs typeface="+mn-cs"/>
              </a:rPr>
              <a:t>[1] Zhou Y, Fan H, Gao S, et al. Retrieval and Localization with Observation Constraints[J]. </a:t>
            </a:r>
            <a:r>
              <a:rPr lang="en-US" altLang="zh-CN" sz="1400" b="0" kern="1200" dirty="0" err="1">
                <a:latin typeface="Arial"/>
                <a:ea typeface="黑体" panose="02010609060101010101" pitchFamily="49" charset="-122"/>
                <a:cs typeface="+mn-cs"/>
              </a:rPr>
              <a:t>arXiv</a:t>
            </a:r>
            <a:r>
              <a:rPr lang="en-US" altLang="zh-CN" sz="1400" b="0" kern="1200" dirty="0">
                <a:latin typeface="Arial"/>
                <a:ea typeface="黑体" panose="02010609060101010101" pitchFamily="49" charset="-122"/>
                <a:cs typeface="+mn-cs"/>
              </a:rPr>
              <a:t> preprint arXiv:2108.08516, 2021.</a:t>
            </a: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8D7710-2A93-4304-BAA3-CE60FD4C1E2A}"/>
              </a:ext>
            </a:extLst>
          </p:cNvPr>
          <p:cNvSpPr/>
          <p:nvPr/>
        </p:nvSpPr>
        <p:spPr>
          <a:xfrm>
            <a:off x="5477850" y="7081736"/>
            <a:ext cx="7865190" cy="5321750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D0841C6-1F19-45BC-BBDB-736EA9341786}"/>
              </a:ext>
            </a:extLst>
          </p:cNvPr>
          <p:cNvSpPr/>
          <p:nvPr/>
        </p:nvSpPr>
        <p:spPr>
          <a:xfrm>
            <a:off x="17585325" y="2769068"/>
            <a:ext cx="6169111" cy="2384906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0D4285-ECB2-4A1E-A59C-1C283CDAE9D4}"/>
              </a:ext>
            </a:extLst>
          </p:cNvPr>
          <p:cNvSpPr/>
          <p:nvPr/>
        </p:nvSpPr>
        <p:spPr>
          <a:xfrm>
            <a:off x="14270121" y="9404380"/>
            <a:ext cx="7349309" cy="1402808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955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2" grpId="0" animBg="1"/>
      <p:bldP spid="103" grpId="0" animBg="1"/>
    </p:bldLst>
  </p:timing>
</p:sld>
</file>

<file path=ppt/theme/theme1.xml><?xml version="1.0" encoding="utf-8"?>
<a:theme xmlns:a="http://schemas.openxmlformats.org/drawingml/2006/main" name="White 白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黑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825</Words>
  <Application>Microsoft Office PowerPoint</Application>
  <PresentationFormat>自定义</PresentationFormat>
  <Paragraphs>234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9" baseType="lpstr">
      <vt:lpstr>FZLanTingHeiS-DB1-GB</vt:lpstr>
      <vt:lpstr>FZLanTingHeiS-EL-GB</vt:lpstr>
      <vt:lpstr>FZLanTingHeiS-M-GB</vt:lpstr>
      <vt:lpstr>FZLTZCHJW--GB1-0</vt:lpstr>
      <vt:lpstr>Helvetica Neue</vt:lpstr>
      <vt:lpstr>Helvetica Neue Light</vt:lpstr>
      <vt:lpstr>Helvetica Neue Medium</vt:lpstr>
      <vt:lpstr>Myriad Pro</vt:lpstr>
      <vt:lpstr>OPPOSans B</vt:lpstr>
      <vt:lpstr>OPPOSans M</vt:lpstr>
      <vt:lpstr>OPPOSans R</vt:lpstr>
      <vt:lpstr>方正兰亭纤黑_GBK</vt:lpstr>
      <vt:lpstr>方正兰亭纤黑简体</vt:lpstr>
      <vt:lpstr>方正兰亭中粗黑_GBK</vt:lpstr>
      <vt:lpstr>方正兰亭中粗黑简体</vt:lpstr>
      <vt:lpstr>方正兰亭准黑简体</vt:lpstr>
      <vt:lpstr>黑体</vt:lpstr>
      <vt:lpstr>宋体</vt:lpstr>
      <vt:lpstr>微软雅黑</vt:lpstr>
      <vt:lpstr>Arial</vt:lpstr>
      <vt:lpstr>Calibri</vt:lpstr>
      <vt:lpstr>Helvetica</vt:lpstr>
      <vt:lpstr>Wingdings</vt:lpstr>
      <vt:lpstr>White 白底</vt:lpstr>
      <vt:lpstr>Black 黑底</vt:lpstr>
      <vt:lpstr>Office Theme</vt:lpstr>
      <vt:lpstr>1_Office Theme</vt:lpstr>
      <vt:lpstr>PowerPoint 演示文稿</vt:lpstr>
      <vt:lpstr>PowerPoint 演示文稿</vt:lpstr>
      <vt:lpstr>目录</vt:lpstr>
      <vt:lpstr>实习计划完成情况总览</vt:lpstr>
      <vt:lpstr>目录</vt:lpstr>
      <vt:lpstr>实习期间核心产出与总结反思</vt:lpstr>
      <vt:lpstr>背景</vt:lpstr>
      <vt:lpstr>工作开展思路</vt:lpstr>
      <vt:lpstr>方法及创新点</vt:lpstr>
      <vt:lpstr>方法及创新点</vt:lpstr>
      <vt:lpstr>方法及创新点</vt:lpstr>
      <vt:lpstr>完成情况</vt:lpstr>
      <vt:lpstr>完成情况</vt:lpstr>
      <vt:lpstr>经验总结及待改善方向</vt:lpstr>
      <vt:lpstr>目录</vt:lpstr>
      <vt:lpstr>实习期间的个人成长与收获</vt:lpstr>
      <vt:lpstr>目录</vt:lpstr>
      <vt:lpstr>对于公司文化的理解</vt:lpstr>
      <vt:lpstr>目录</vt:lpstr>
      <vt:lpstr>对部门/团队的建议</vt:lpstr>
      <vt:lpstr>评委提问与点评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80242391</dc:creator>
  <cp:lastModifiedBy>徐佳飞</cp:lastModifiedBy>
  <cp:revision>170</cp:revision>
  <dcterms:created xsi:type="dcterms:W3CDTF">2019-07-15T05:50:00Z</dcterms:created>
  <dcterms:modified xsi:type="dcterms:W3CDTF">2021-10-11T04:23:26Z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